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19"/>
  </p:notesMasterIdLst>
  <p:sldIdLst>
    <p:sldId id="277" r:id="rId2"/>
    <p:sldId id="261" r:id="rId3"/>
    <p:sldId id="259" r:id="rId4"/>
    <p:sldId id="262" r:id="rId5"/>
    <p:sldId id="263" r:id="rId6"/>
    <p:sldId id="264" r:id="rId7"/>
    <p:sldId id="265" r:id="rId8"/>
    <p:sldId id="266" r:id="rId9"/>
    <p:sldId id="267" r:id="rId10"/>
    <p:sldId id="268" r:id="rId11"/>
    <p:sldId id="269" r:id="rId12"/>
    <p:sldId id="270" r:id="rId13"/>
    <p:sldId id="276" r:id="rId14"/>
    <p:sldId id="272" r:id="rId15"/>
    <p:sldId id="273" r:id="rId16"/>
    <p:sldId id="274" r:id="rId17"/>
    <p:sldId id="275" r:id="rId18"/>
  </p:sldIdLst>
  <p:sldSz cx="15119350"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467A"/>
    <a:srgbClr val="DED6C7"/>
    <a:srgbClr val="E8ECF6"/>
    <a:srgbClr val="221C21"/>
    <a:srgbClr val="F26838"/>
    <a:srgbClr val="C3CCE1"/>
    <a:srgbClr val="939598"/>
    <a:srgbClr val="192D39"/>
    <a:srgbClr val="1C2E39"/>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6" autoAdjust="0"/>
    <p:restoredTop sz="94660"/>
  </p:normalViewPr>
  <p:slideViewPr>
    <p:cSldViewPr snapToGrid="0">
      <p:cViewPr>
        <p:scale>
          <a:sx n="95" d="100"/>
          <a:sy n="95" d="100"/>
        </p:scale>
        <p:origin x="233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153FF3-2545-4E48-A3DF-E47F842F81BD}" type="datetimeFigureOut">
              <a:rPr lang="en-GB" smtClean="0"/>
              <a:t>25/07/2022</a:t>
            </a:fld>
            <a:endParaRPr lang="en-GB"/>
          </a:p>
        </p:txBody>
      </p:sp>
      <p:sp>
        <p:nvSpPr>
          <p:cNvPr id="4" name="Slide Image Placeholder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9CFB8A-2D67-4626-9403-99055CB522BD}" type="slidenum">
              <a:rPr lang="en-GB" smtClean="0"/>
              <a:t>‹#›</a:t>
            </a:fld>
            <a:endParaRPr lang="en-GB"/>
          </a:p>
        </p:txBody>
      </p:sp>
    </p:spTree>
    <p:extLst>
      <p:ext uri="{BB962C8B-B14F-4D97-AF65-F5344CB8AC3E}">
        <p14:creationId xmlns:p14="http://schemas.microsoft.com/office/powerpoint/2010/main" val="616133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4"/>
            </a:lvl1pPr>
          </a:lstStyle>
          <a:p>
            <a:r>
              <a:rPr lang="en-US"/>
              <a:t>Click to edit Master title style</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2"/>
            </a:lvl1pPr>
            <a:lvl2pPr marL="712775" indent="0" algn="ctr">
              <a:buNone/>
              <a:defRPr sz="3118"/>
            </a:lvl2pPr>
            <a:lvl3pPr marL="1425550" indent="0" algn="ctr">
              <a:buNone/>
              <a:defRPr sz="2806"/>
            </a:lvl3pPr>
            <a:lvl4pPr marL="2138324" indent="0" algn="ctr">
              <a:buNone/>
              <a:defRPr sz="2494"/>
            </a:lvl4pPr>
            <a:lvl5pPr marL="2851099" indent="0" algn="ctr">
              <a:buNone/>
              <a:defRPr sz="2494"/>
            </a:lvl5pPr>
            <a:lvl6pPr marL="3563874" indent="0" algn="ctr">
              <a:buNone/>
              <a:defRPr sz="2494"/>
            </a:lvl6pPr>
            <a:lvl7pPr marL="4276649" indent="0" algn="ctr">
              <a:buNone/>
              <a:defRPr sz="2494"/>
            </a:lvl7pPr>
            <a:lvl8pPr marL="4989424" indent="0" algn="ctr">
              <a:buNone/>
              <a:defRPr sz="2494"/>
            </a:lvl8pPr>
            <a:lvl9pPr marL="5702198" indent="0" algn="ctr">
              <a:buNone/>
              <a:defRPr sz="249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680BF9-FFD5-42F6-90BD-095A1BCB6EAF}" type="datetime1">
              <a:rPr lang="en-GB" smtClean="0"/>
              <a:t>25/07/2022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38841566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998880-0F5B-4C65-8808-3E2622C4367E}" type="datetime1">
              <a:rPr lang="en-GB" smtClean="0"/>
              <a:t>25/07/2022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2612971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3AEF4AD-522A-45C2-A97E-C05B1BAB09EE}" type="datetime1">
              <a:rPr lang="en-GB" smtClean="0"/>
              <a:t>25/07/2022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1454994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771A632-2206-4270-81E3-2488ABBDE469}" type="datetime1">
              <a:rPr lang="en-GB" smtClean="0"/>
              <a:t>25/07/2022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973140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4"/>
            </a:lvl1pPr>
          </a:lstStyle>
          <a:p>
            <a:r>
              <a:rPr lang="en-US"/>
              <a:t>Click to edit Master title style</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2">
                <a:solidFill>
                  <a:schemeClr val="tx1"/>
                </a:solidFill>
              </a:defRPr>
            </a:lvl1pPr>
            <a:lvl2pPr marL="712775" indent="0">
              <a:buNone/>
              <a:defRPr sz="3118">
                <a:solidFill>
                  <a:schemeClr val="tx1">
                    <a:tint val="75000"/>
                  </a:schemeClr>
                </a:solidFill>
              </a:defRPr>
            </a:lvl2pPr>
            <a:lvl3pPr marL="1425550" indent="0">
              <a:buNone/>
              <a:defRPr sz="2806">
                <a:solidFill>
                  <a:schemeClr val="tx1">
                    <a:tint val="75000"/>
                  </a:schemeClr>
                </a:solidFill>
              </a:defRPr>
            </a:lvl3pPr>
            <a:lvl4pPr marL="2138324" indent="0">
              <a:buNone/>
              <a:defRPr sz="2494">
                <a:solidFill>
                  <a:schemeClr val="tx1">
                    <a:tint val="75000"/>
                  </a:schemeClr>
                </a:solidFill>
              </a:defRPr>
            </a:lvl4pPr>
            <a:lvl5pPr marL="2851099" indent="0">
              <a:buNone/>
              <a:defRPr sz="2494">
                <a:solidFill>
                  <a:schemeClr val="tx1">
                    <a:tint val="75000"/>
                  </a:schemeClr>
                </a:solidFill>
              </a:defRPr>
            </a:lvl5pPr>
            <a:lvl6pPr marL="3563874" indent="0">
              <a:buNone/>
              <a:defRPr sz="2494">
                <a:solidFill>
                  <a:schemeClr val="tx1">
                    <a:tint val="75000"/>
                  </a:schemeClr>
                </a:solidFill>
              </a:defRPr>
            </a:lvl6pPr>
            <a:lvl7pPr marL="4276649" indent="0">
              <a:buNone/>
              <a:defRPr sz="2494">
                <a:solidFill>
                  <a:schemeClr val="tx1">
                    <a:tint val="75000"/>
                  </a:schemeClr>
                </a:solidFill>
              </a:defRPr>
            </a:lvl7pPr>
            <a:lvl8pPr marL="4989424" indent="0">
              <a:buNone/>
              <a:defRPr sz="2494">
                <a:solidFill>
                  <a:schemeClr val="tx1">
                    <a:tint val="75000"/>
                  </a:schemeClr>
                </a:solidFill>
              </a:defRPr>
            </a:lvl8pPr>
            <a:lvl9pPr marL="5702198" indent="0">
              <a:buNone/>
              <a:defRPr sz="249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256691-790D-4C23-AE00-F4F55495A8B3}" type="datetime1">
              <a:rPr lang="en-GB" smtClean="0"/>
              <a:t>25/07/2022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4287358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860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4" name="Content Placeholder 3"/>
          <p:cNvSpPr>
            <a:spLocks noGrp="1"/>
          </p:cNvSpPr>
          <p:nvPr>
            <p:ph sz="half" idx="2"/>
          </p:nvPr>
        </p:nvSpPr>
        <p:spPr>
          <a:xfrm>
            <a:off x="1041426" y="3905482"/>
            <a:ext cx="63961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2" b="1"/>
            </a:lvl1pPr>
            <a:lvl2pPr marL="712775" indent="0">
              <a:buNone/>
              <a:defRPr sz="3118" b="1"/>
            </a:lvl2pPr>
            <a:lvl3pPr marL="1425550" indent="0">
              <a:buNone/>
              <a:defRPr sz="2806" b="1"/>
            </a:lvl3pPr>
            <a:lvl4pPr marL="2138324" indent="0">
              <a:buNone/>
              <a:defRPr sz="2494" b="1"/>
            </a:lvl4pPr>
            <a:lvl5pPr marL="2851099" indent="0">
              <a:buNone/>
              <a:defRPr sz="2494" b="1"/>
            </a:lvl5pPr>
            <a:lvl6pPr marL="3563874" indent="0">
              <a:buNone/>
              <a:defRPr sz="2494" b="1"/>
            </a:lvl6pPr>
            <a:lvl7pPr marL="4276649" indent="0">
              <a:buNone/>
              <a:defRPr sz="2494" b="1"/>
            </a:lvl7pPr>
            <a:lvl8pPr marL="4989424" indent="0">
              <a:buNone/>
              <a:defRPr sz="2494" b="1"/>
            </a:lvl8pPr>
            <a:lvl9pPr marL="5702198" indent="0">
              <a:buNone/>
              <a:defRPr sz="2494" b="1"/>
            </a:lvl9pPr>
          </a:lstStyle>
          <a:p>
            <a:pPr lvl="0"/>
            <a:r>
              <a:rPr lang="en-US"/>
              <a:t>Click to edit Master text styles</a:t>
            </a:r>
          </a:p>
        </p:txBody>
      </p:sp>
      <p:sp>
        <p:nvSpPr>
          <p:cNvPr id="6" name="Content Placeholder 5"/>
          <p:cNvSpPr>
            <a:spLocks noGrp="1"/>
          </p:cNvSpPr>
          <p:nvPr>
            <p:ph sz="quarter" idx="4"/>
          </p:nvPr>
        </p:nvSpPr>
        <p:spPr>
          <a:xfrm>
            <a:off x="7654172" y="3905482"/>
            <a:ext cx="6427693"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6D177AD-B02E-42F0-9762-D8243548F4E2}" type="datetime1">
              <a:rPr lang="en-GB" smtClean="0"/>
              <a:t>25/07/2022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3623660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DCDCC5-F0F9-4D04-A67B-41E290743840}" type="datetime1">
              <a:rPr lang="en-GB" smtClean="0"/>
              <a:t>25/07/2022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2422639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94472D-9D38-4CA5-BE4E-EEF6EFBE124F}" type="datetime1">
              <a:rPr lang="en-GB" smtClean="0"/>
              <a:t>25/07/2022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23177992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89"/>
            </a:lvl1pPr>
            <a:lvl2pPr>
              <a:defRPr sz="4365"/>
            </a:lvl2pPr>
            <a:lvl3pPr>
              <a:defRPr sz="3742"/>
            </a:lvl3pPr>
            <a:lvl4pPr>
              <a:defRPr sz="3118"/>
            </a:lvl4pPr>
            <a:lvl5pPr>
              <a:defRPr sz="3118"/>
            </a:lvl5pPr>
            <a:lvl6pPr>
              <a:defRPr sz="3118"/>
            </a:lvl6pPr>
            <a:lvl7pPr>
              <a:defRPr sz="3118"/>
            </a:lvl7pPr>
            <a:lvl8pPr>
              <a:defRPr sz="3118"/>
            </a:lvl8pPr>
            <a:lvl9pPr>
              <a:defRPr sz="311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559D99E4-CAB7-40FC-83D5-64C2B605BEF8}" type="datetime1">
              <a:rPr lang="en-GB" smtClean="0"/>
              <a:t>25/07/2022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6073750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89"/>
            </a:lvl1pPr>
          </a:lstStyle>
          <a:p>
            <a:r>
              <a:rPr lang="en-US"/>
              <a:t>Click to edit Master title style</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89"/>
            </a:lvl1pPr>
            <a:lvl2pPr marL="712775" indent="0">
              <a:buNone/>
              <a:defRPr sz="4365"/>
            </a:lvl2pPr>
            <a:lvl3pPr marL="1425550" indent="0">
              <a:buNone/>
              <a:defRPr sz="3742"/>
            </a:lvl3pPr>
            <a:lvl4pPr marL="2138324" indent="0">
              <a:buNone/>
              <a:defRPr sz="3118"/>
            </a:lvl4pPr>
            <a:lvl5pPr marL="2851099" indent="0">
              <a:buNone/>
              <a:defRPr sz="3118"/>
            </a:lvl5pPr>
            <a:lvl6pPr marL="3563874" indent="0">
              <a:buNone/>
              <a:defRPr sz="3118"/>
            </a:lvl6pPr>
            <a:lvl7pPr marL="4276649" indent="0">
              <a:buNone/>
              <a:defRPr sz="3118"/>
            </a:lvl7pPr>
            <a:lvl8pPr marL="4989424" indent="0">
              <a:buNone/>
              <a:defRPr sz="3118"/>
            </a:lvl8pPr>
            <a:lvl9pPr marL="5702198" indent="0">
              <a:buNone/>
              <a:defRPr sz="3118"/>
            </a:lvl9pPr>
          </a:lstStyle>
          <a:p>
            <a:r>
              <a:rPr lang="en-US"/>
              <a:t>Click icon to add picture</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4"/>
            </a:lvl1pPr>
            <a:lvl2pPr marL="712775" indent="0">
              <a:buNone/>
              <a:defRPr sz="2183"/>
            </a:lvl2pPr>
            <a:lvl3pPr marL="1425550" indent="0">
              <a:buNone/>
              <a:defRPr sz="1871"/>
            </a:lvl3pPr>
            <a:lvl4pPr marL="2138324" indent="0">
              <a:buNone/>
              <a:defRPr sz="1559"/>
            </a:lvl4pPr>
            <a:lvl5pPr marL="2851099" indent="0">
              <a:buNone/>
              <a:defRPr sz="1559"/>
            </a:lvl5pPr>
            <a:lvl6pPr marL="3563874" indent="0">
              <a:buNone/>
              <a:defRPr sz="1559"/>
            </a:lvl6pPr>
            <a:lvl7pPr marL="4276649" indent="0">
              <a:buNone/>
              <a:defRPr sz="1559"/>
            </a:lvl7pPr>
            <a:lvl8pPr marL="4989424" indent="0">
              <a:buNone/>
              <a:defRPr sz="1559"/>
            </a:lvl8pPr>
            <a:lvl9pPr marL="5702198" indent="0">
              <a:buNone/>
              <a:defRPr sz="1559"/>
            </a:lvl9pPr>
          </a:lstStyle>
          <a:p>
            <a:pPr lvl="0"/>
            <a:r>
              <a:rPr lang="en-US"/>
              <a:t>Click to edit Master text styles</a:t>
            </a:r>
          </a:p>
        </p:txBody>
      </p:sp>
      <p:sp>
        <p:nvSpPr>
          <p:cNvPr id="5" name="Date Placeholder 4"/>
          <p:cNvSpPr>
            <a:spLocks noGrp="1"/>
          </p:cNvSpPr>
          <p:nvPr>
            <p:ph type="dt" sz="half" idx="10"/>
          </p:nvPr>
        </p:nvSpPr>
        <p:spPr/>
        <p:txBody>
          <a:bodyPr/>
          <a:lstStyle/>
          <a:p>
            <a:fld id="{CD6D754C-6FB4-4408-8E12-B475D6719B3F}" type="datetime1">
              <a:rPr lang="en-GB" smtClean="0"/>
              <a:t>25/07/2022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820F4B2-F1D7-483F-BB88-6232A6AE082A}" type="slidenum">
              <a:rPr lang="en-GB" smtClean="0"/>
              <a:t>‹#›</a:t>
            </a:fld>
            <a:endParaRPr lang="en-GB"/>
          </a:p>
        </p:txBody>
      </p:sp>
    </p:spTree>
    <p:extLst>
      <p:ext uri="{BB962C8B-B14F-4D97-AF65-F5344CB8AC3E}">
        <p14:creationId xmlns:p14="http://schemas.microsoft.com/office/powerpoint/2010/main" val="2892758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1">
                <a:solidFill>
                  <a:schemeClr val="tx1">
                    <a:tint val="75000"/>
                  </a:schemeClr>
                </a:solidFill>
              </a:defRPr>
            </a:lvl1pPr>
          </a:lstStyle>
          <a:p>
            <a:fld id="{ED697C93-3C9D-4780-8C15-552C9C60D006}" type="datetime1">
              <a:rPr lang="en-GB" smtClean="0"/>
              <a:t>25/07/2022</a:t>
            </a:fld>
            <a:endParaRPr lang="en-GB"/>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1">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11357980" y="10019145"/>
            <a:ext cx="3401854" cy="569240"/>
          </a:xfrm>
          <a:prstGeom prst="rect">
            <a:avLst/>
          </a:prstGeom>
        </p:spPr>
        <p:txBody>
          <a:bodyPr vert="horz" lIns="91440" tIns="45720" rIns="91440" bIns="45720" rtlCol="0" anchor="ctr"/>
          <a:lstStyle>
            <a:lvl1pPr algn="r">
              <a:defRPr sz="1100" b="0" i="0">
                <a:solidFill>
                  <a:schemeClr val="tx1">
                    <a:tint val="75000"/>
                  </a:schemeClr>
                </a:solidFill>
                <a:latin typeface="Tahoma" panose="020B0604030504040204" pitchFamily="34" charset="0"/>
              </a:defRPr>
            </a:lvl1pPr>
          </a:lstStyle>
          <a:p>
            <a:fld id="{D820F4B2-F1D7-483F-BB88-6232A6AE082A}" type="slidenum">
              <a:rPr lang="en-GB" smtClean="0"/>
              <a:pPr/>
              <a:t>‹#›</a:t>
            </a:fld>
            <a:endParaRPr lang="en-GB" dirty="0"/>
          </a:p>
        </p:txBody>
      </p:sp>
    </p:spTree>
    <p:extLst>
      <p:ext uri="{BB962C8B-B14F-4D97-AF65-F5344CB8AC3E}">
        <p14:creationId xmlns:p14="http://schemas.microsoft.com/office/powerpoint/2010/main" val="21813433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defTabSz="142555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387" indent="-356387" algn="l" defTabSz="1425550" rtl="0" eaLnBrk="1" latinLnBrk="0" hangingPunct="1">
        <a:lnSpc>
          <a:spcPct val="90000"/>
        </a:lnSpc>
        <a:spcBef>
          <a:spcPts val="1559"/>
        </a:spcBef>
        <a:buFont typeface="Arial" panose="020B0604020202020204" pitchFamily="34" charset="0"/>
        <a:buChar char="•"/>
        <a:defRPr sz="4365" kern="1200">
          <a:solidFill>
            <a:schemeClr val="tx1"/>
          </a:solidFill>
          <a:latin typeface="+mn-lt"/>
          <a:ea typeface="+mn-ea"/>
          <a:cs typeface="+mn-cs"/>
        </a:defRPr>
      </a:lvl1pPr>
      <a:lvl2pPr marL="1069162" indent="-356387" algn="l" defTabSz="1425550" rtl="0" eaLnBrk="1" latinLnBrk="0" hangingPunct="1">
        <a:lnSpc>
          <a:spcPct val="90000"/>
        </a:lnSpc>
        <a:spcBef>
          <a:spcPts val="780"/>
        </a:spcBef>
        <a:buFont typeface="Arial" panose="020B0604020202020204" pitchFamily="34" charset="0"/>
        <a:buChar char="•"/>
        <a:defRPr sz="3742" kern="1200">
          <a:solidFill>
            <a:schemeClr val="tx1"/>
          </a:solidFill>
          <a:latin typeface="+mn-lt"/>
          <a:ea typeface="+mn-ea"/>
          <a:cs typeface="+mn-cs"/>
        </a:defRPr>
      </a:lvl2pPr>
      <a:lvl3pPr marL="1781937" indent="-356387" algn="l" defTabSz="1425550" rtl="0" eaLnBrk="1" latinLnBrk="0" hangingPunct="1">
        <a:lnSpc>
          <a:spcPct val="90000"/>
        </a:lnSpc>
        <a:spcBef>
          <a:spcPts val="780"/>
        </a:spcBef>
        <a:buFont typeface="Arial" panose="020B0604020202020204" pitchFamily="34" charset="0"/>
        <a:buChar char="•"/>
        <a:defRPr sz="3118" kern="1200">
          <a:solidFill>
            <a:schemeClr val="tx1"/>
          </a:solidFill>
          <a:latin typeface="+mn-lt"/>
          <a:ea typeface="+mn-ea"/>
          <a:cs typeface="+mn-cs"/>
        </a:defRPr>
      </a:lvl3pPr>
      <a:lvl4pPr marL="2494712"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4pPr>
      <a:lvl5pPr marL="3207487"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5pPr>
      <a:lvl6pPr marL="392026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6pPr>
      <a:lvl7pPr marL="463303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7pPr>
      <a:lvl8pPr marL="5345811"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8pPr>
      <a:lvl9pPr marL="6058586" indent="-356387" algn="l" defTabSz="1425550" rtl="0" eaLnBrk="1" latinLnBrk="0" hangingPunct="1">
        <a:lnSpc>
          <a:spcPct val="90000"/>
        </a:lnSpc>
        <a:spcBef>
          <a:spcPts val="780"/>
        </a:spcBef>
        <a:buFont typeface="Arial" panose="020B0604020202020204" pitchFamily="34" charset="0"/>
        <a:buChar char="•"/>
        <a:defRPr sz="2806" kern="1200">
          <a:solidFill>
            <a:schemeClr val="tx1"/>
          </a:solidFill>
          <a:latin typeface="+mn-lt"/>
          <a:ea typeface="+mn-ea"/>
          <a:cs typeface="+mn-cs"/>
        </a:defRPr>
      </a:lvl9pPr>
    </p:bodyStyle>
    <p:otherStyle>
      <a:defPPr>
        <a:defRPr lang="en-US"/>
      </a:defPPr>
      <a:lvl1pPr marL="0" algn="l" defTabSz="1425550" rtl="0" eaLnBrk="1" latinLnBrk="0" hangingPunct="1">
        <a:defRPr sz="2806" kern="1200">
          <a:solidFill>
            <a:schemeClr val="tx1"/>
          </a:solidFill>
          <a:latin typeface="+mn-lt"/>
          <a:ea typeface="+mn-ea"/>
          <a:cs typeface="+mn-cs"/>
        </a:defRPr>
      </a:lvl1pPr>
      <a:lvl2pPr marL="712775" algn="l" defTabSz="1425550" rtl="0" eaLnBrk="1" latinLnBrk="0" hangingPunct="1">
        <a:defRPr sz="2806" kern="1200">
          <a:solidFill>
            <a:schemeClr val="tx1"/>
          </a:solidFill>
          <a:latin typeface="+mn-lt"/>
          <a:ea typeface="+mn-ea"/>
          <a:cs typeface="+mn-cs"/>
        </a:defRPr>
      </a:lvl2pPr>
      <a:lvl3pPr marL="1425550" algn="l" defTabSz="1425550" rtl="0" eaLnBrk="1" latinLnBrk="0" hangingPunct="1">
        <a:defRPr sz="2806" kern="1200">
          <a:solidFill>
            <a:schemeClr val="tx1"/>
          </a:solidFill>
          <a:latin typeface="+mn-lt"/>
          <a:ea typeface="+mn-ea"/>
          <a:cs typeface="+mn-cs"/>
        </a:defRPr>
      </a:lvl3pPr>
      <a:lvl4pPr marL="2138324" algn="l" defTabSz="1425550" rtl="0" eaLnBrk="1" latinLnBrk="0" hangingPunct="1">
        <a:defRPr sz="2806" kern="1200">
          <a:solidFill>
            <a:schemeClr val="tx1"/>
          </a:solidFill>
          <a:latin typeface="+mn-lt"/>
          <a:ea typeface="+mn-ea"/>
          <a:cs typeface="+mn-cs"/>
        </a:defRPr>
      </a:lvl4pPr>
      <a:lvl5pPr marL="2851099" algn="l" defTabSz="1425550" rtl="0" eaLnBrk="1" latinLnBrk="0" hangingPunct="1">
        <a:defRPr sz="2806" kern="1200">
          <a:solidFill>
            <a:schemeClr val="tx1"/>
          </a:solidFill>
          <a:latin typeface="+mn-lt"/>
          <a:ea typeface="+mn-ea"/>
          <a:cs typeface="+mn-cs"/>
        </a:defRPr>
      </a:lvl5pPr>
      <a:lvl6pPr marL="3563874" algn="l" defTabSz="1425550" rtl="0" eaLnBrk="1" latinLnBrk="0" hangingPunct="1">
        <a:defRPr sz="2806" kern="1200">
          <a:solidFill>
            <a:schemeClr val="tx1"/>
          </a:solidFill>
          <a:latin typeface="+mn-lt"/>
          <a:ea typeface="+mn-ea"/>
          <a:cs typeface="+mn-cs"/>
        </a:defRPr>
      </a:lvl6pPr>
      <a:lvl7pPr marL="4276649" algn="l" defTabSz="1425550" rtl="0" eaLnBrk="1" latinLnBrk="0" hangingPunct="1">
        <a:defRPr sz="2806" kern="1200">
          <a:solidFill>
            <a:schemeClr val="tx1"/>
          </a:solidFill>
          <a:latin typeface="+mn-lt"/>
          <a:ea typeface="+mn-ea"/>
          <a:cs typeface="+mn-cs"/>
        </a:defRPr>
      </a:lvl7pPr>
      <a:lvl8pPr marL="4989424" algn="l" defTabSz="1425550" rtl="0" eaLnBrk="1" latinLnBrk="0" hangingPunct="1">
        <a:defRPr sz="2806" kern="1200">
          <a:solidFill>
            <a:schemeClr val="tx1"/>
          </a:solidFill>
          <a:latin typeface="+mn-lt"/>
          <a:ea typeface="+mn-ea"/>
          <a:cs typeface="+mn-cs"/>
        </a:defRPr>
      </a:lvl8pPr>
      <a:lvl9pPr marL="5702198" algn="l" defTabSz="1425550" rtl="0" eaLnBrk="1" latinLnBrk="0" hangingPunct="1">
        <a:defRPr sz="280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image" Target="../media/image40.jp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sky&#10;&#10;Description automatically generated">
            <a:extLst>
              <a:ext uri="{FF2B5EF4-FFF2-40B4-BE49-F238E27FC236}">
                <a16:creationId xmlns:a16="http://schemas.microsoft.com/office/drawing/2014/main" id="{96EECC2E-4966-5D8C-69F5-EAD1704EFFB8}"/>
              </a:ext>
            </a:extLst>
          </p:cNvPr>
          <p:cNvPicPr>
            <a:picLocks noChangeAspect="1"/>
          </p:cNvPicPr>
          <p:nvPr/>
        </p:nvPicPr>
        <p:blipFill rotWithShape="1">
          <a:blip r:embed="rId2">
            <a:extLst>
              <a:ext uri="{28A0092B-C50C-407E-A947-70E740481C1C}">
                <a14:useLocalDpi xmlns:a14="http://schemas.microsoft.com/office/drawing/2010/main" val="0"/>
              </a:ext>
            </a:extLst>
          </a:blip>
          <a:srcRect t="5712"/>
          <a:stretch/>
        </p:blipFill>
        <p:spPr>
          <a:xfrm>
            <a:off x="0" y="-1"/>
            <a:ext cx="15119350" cy="10691813"/>
          </a:xfrm>
          <a:prstGeom prst="rect">
            <a:avLst/>
          </a:prstGeom>
        </p:spPr>
      </p:pic>
      <p:grpSp>
        <p:nvGrpSpPr>
          <p:cNvPr id="15" name="Group 14">
            <a:extLst>
              <a:ext uri="{FF2B5EF4-FFF2-40B4-BE49-F238E27FC236}">
                <a16:creationId xmlns:a16="http://schemas.microsoft.com/office/drawing/2014/main" id="{2DA35D4A-6257-0A36-7F10-CA8A8B0EC17C}"/>
              </a:ext>
            </a:extLst>
          </p:cNvPr>
          <p:cNvGrpSpPr/>
          <p:nvPr/>
        </p:nvGrpSpPr>
        <p:grpSpPr>
          <a:xfrm>
            <a:off x="0" y="2993770"/>
            <a:ext cx="6370668" cy="3674586"/>
            <a:chOff x="0" y="2135924"/>
            <a:chExt cx="4441371" cy="2561772"/>
          </a:xfrm>
        </p:grpSpPr>
        <p:grpSp>
          <p:nvGrpSpPr>
            <p:cNvPr id="16" name="Group 15">
              <a:extLst>
                <a:ext uri="{FF2B5EF4-FFF2-40B4-BE49-F238E27FC236}">
                  <a16:creationId xmlns:a16="http://schemas.microsoft.com/office/drawing/2014/main" id="{160B2B1F-C884-F0DB-B67F-52500B002768}"/>
                </a:ext>
              </a:extLst>
            </p:cNvPr>
            <p:cNvGrpSpPr/>
            <p:nvPr/>
          </p:nvGrpSpPr>
          <p:grpSpPr>
            <a:xfrm>
              <a:off x="0" y="2135924"/>
              <a:ext cx="4441371" cy="2561772"/>
              <a:chOff x="0" y="2634342"/>
              <a:chExt cx="4441371" cy="2561772"/>
            </a:xfrm>
          </p:grpSpPr>
          <p:sp>
            <p:nvSpPr>
              <p:cNvPr id="21" name="Rectangle 20">
                <a:extLst>
                  <a:ext uri="{FF2B5EF4-FFF2-40B4-BE49-F238E27FC236}">
                    <a16:creationId xmlns:a16="http://schemas.microsoft.com/office/drawing/2014/main" id="{67EF9637-E4E5-6578-B802-A73448760B68}"/>
                  </a:ext>
                </a:extLst>
              </p:cNvPr>
              <p:cNvSpPr/>
              <p:nvPr/>
            </p:nvSpPr>
            <p:spPr>
              <a:xfrm>
                <a:off x="174171" y="2634343"/>
                <a:ext cx="4267200" cy="25617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96B6B411-F7FE-DFF4-D963-DCA4302C064B}"/>
                  </a:ext>
                </a:extLst>
              </p:cNvPr>
              <p:cNvSpPr/>
              <p:nvPr/>
            </p:nvSpPr>
            <p:spPr>
              <a:xfrm>
                <a:off x="0" y="2634342"/>
                <a:ext cx="174171" cy="2561771"/>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TextBox 18">
              <a:extLst>
                <a:ext uri="{FF2B5EF4-FFF2-40B4-BE49-F238E27FC236}">
                  <a16:creationId xmlns:a16="http://schemas.microsoft.com/office/drawing/2014/main" id="{CE334F34-B5BC-070C-E9D6-5890C5A3A8B0}"/>
                </a:ext>
              </a:extLst>
            </p:cNvPr>
            <p:cNvSpPr txBox="1"/>
            <p:nvPr/>
          </p:nvSpPr>
          <p:spPr>
            <a:xfrm>
              <a:off x="484754" y="2801257"/>
              <a:ext cx="3956617" cy="922648"/>
            </a:xfrm>
            <a:prstGeom prst="rect">
              <a:avLst/>
            </a:prstGeom>
            <a:noFill/>
          </p:spPr>
          <p:txBody>
            <a:bodyPr wrap="square" rtlCol="0">
              <a:spAutoFit/>
            </a:bodyPr>
            <a:lstStyle/>
            <a:p>
              <a:r>
                <a:rPr kumimoji="0" lang="en-GB" sz="4000" b="1"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Flexible long-term energy solutions</a:t>
              </a:r>
              <a:endParaRPr lang="en-GB" sz="4000" b="1"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descr="A picture containing text, clipart&#10;&#10;Description automatically generated">
            <a:extLst>
              <a:ext uri="{FF2B5EF4-FFF2-40B4-BE49-F238E27FC236}">
                <a16:creationId xmlns:a16="http://schemas.microsoft.com/office/drawing/2014/main" id="{07A0A072-6B52-0300-3C66-F31DAD7EC4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754" y="535848"/>
            <a:ext cx="2461646" cy="657157"/>
          </a:xfrm>
          <a:prstGeom prst="rect">
            <a:avLst/>
          </a:prstGeom>
        </p:spPr>
      </p:pic>
      <p:sp>
        <p:nvSpPr>
          <p:cNvPr id="23" name="TextBox 22">
            <a:extLst>
              <a:ext uri="{FF2B5EF4-FFF2-40B4-BE49-F238E27FC236}">
                <a16:creationId xmlns:a16="http://schemas.microsoft.com/office/drawing/2014/main" id="{1AB53CE0-3AF5-E18E-8F19-518DC2AC0114}"/>
              </a:ext>
            </a:extLst>
          </p:cNvPr>
          <p:cNvSpPr txBox="1"/>
          <p:nvPr/>
        </p:nvSpPr>
        <p:spPr>
          <a:xfrm>
            <a:off x="695326" y="5338881"/>
            <a:ext cx="5675341" cy="400110"/>
          </a:xfrm>
          <a:prstGeom prst="rect">
            <a:avLst/>
          </a:prstGeom>
          <a:noFill/>
        </p:spPr>
        <p:txBody>
          <a:bodyPr wrap="square" rtlCol="0">
            <a:spAutoFit/>
          </a:bodyPr>
          <a:lstStyle/>
          <a:p>
            <a:r>
              <a:rPr lang="en-GB" sz="2000" dirty="0">
                <a:solidFill>
                  <a:srgbClr val="1C2E39"/>
                </a:solidFill>
                <a:latin typeface="Tahoma" panose="020B0604030504040204" pitchFamily="34" charset="0"/>
                <a:ea typeface="Tahoma" panose="020B0604030504040204" pitchFamily="34" charset="0"/>
                <a:cs typeface="Tahoma" panose="020B0604030504040204" pitchFamily="34" charset="0"/>
              </a:rPr>
              <a:t>Aggreko microgrids and energy storage </a:t>
            </a:r>
            <a:endParaRPr lang="en-GB"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09088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91993BA-A376-C24F-54D0-90EF3FE8FF5E}"/>
              </a:ext>
            </a:extLst>
          </p:cNvPr>
          <p:cNvSpPr/>
          <p:nvPr/>
        </p:nvSpPr>
        <p:spPr>
          <a:xfrm>
            <a:off x="8057975" y="4330310"/>
            <a:ext cx="3225975" cy="2768600"/>
          </a:xfrm>
          <a:prstGeom prst="rect">
            <a:avLst/>
          </a:prstGeom>
          <a:solidFill>
            <a:srgbClr val="192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B8448D4B-1909-639C-4C5B-EB25D8F095FD}"/>
              </a:ext>
            </a:extLst>
          </p:cNvPr>
          <p:cNvSpPr/>
          <p:nvPr/>
        </p:nvSpPr>
        <p:spPr>
          <a:xfrm>
            <a:off x="11386283" y="4330310"/>
            <a:ext cx="3225975" cy="2768600"/>
          </a:xfrm>
          <a:prstGeom prst="rect">
            <a:avLst/>
          </a:prstGeom>
          <a:solidFill>
            <a:srgbClr val="37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A20CDDCB-477A-F92F-6898-018D7106B1AD}"/>
              </a:ext>
            </a:extLst>
          </p:cNvPr>
          <p:cNvSpPr/>
          <p:nvPr/>
        </p:nvSpPr>
        <p:spPr>
          <a:xfrm>
            <a:off x="8057975" y="7241150"/>
            <a:ext cx="6583592" cy="2953642"/>
          </a:xfrm>
          <a:prstGeom prst="rect">
            <a:avLst/>
          </a:prstGeom>
          <a:solidFill>
            <a:srgbClr val="C3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BD307CA-94AA-211B-B840-B7D173033159}"/>
              </a:ext>
            </a:extLst>
          </p:cNvPr>
          <p:cNvSpPr/>
          <p:nvPr/>
        </p:nvSpPr>
        <p:spPr>
          <a:xfrm>
            <a:off x="8057975" y="1835150"/>
            <a:ext cx="4067350" cy="2368550"/>
          </a:xfrm>
          <a:prstGeom prst="rect">
            <a:avLst/>
          </a:prstGeom>
          <a:solidFill>
            <a:srgbClr val="E8E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2F816D2-A617-4B5D-AC5D-938E5471F8FE}"/>
              </a:ext>
            </a:extLst>
          </p:cNvPr>
          <p:cNvSpPr/>
          <p:nvPr/>
        </p:nvSpPr>
        <p:spPr>
          <a:xfrm>
            <a:off x="0" y="7434001"/>
            <a:ext cx="7560000" cy="3257812"/>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0F2BC03E-DFB5-94DC-2656-54F1019D1A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60000" cy="7434001"/>
          </a:xfrm>
          <a:prstGeom prst="rect">
            <a:avLst/>
          </a:prstGeom>
        </p:spPr>
      </p:pic>
      <p:sp>
        <p:nvSpPr>
          <p:cNvPr id="11" name="TextBox 10">
            <a:extLst>
              <a:ext uri="{FF2B5EF4-FFF2-40B4-BE49-F238E27FC236}">
                <a16:creationId xmlns:a16="http://schemas.microsoft.com/office/drawing/2014/main" id="{40DD4431-D83B-2C9C-9286-6DFEA3CB4872}"/>
              </a:ext>
            </a:extLst>
          </p:cNvPr>
          <p:cNvSpPr txBox="1"/>
          <p:nvPr/>
        </p:nvSpPr>
        <p:spPr>
          <a:xfrm>
            <a:off x="822121" y="687897"/>
            <a:ext cx="4924338" cy="1569660"/>
          </a:xfrm>
          <a:prstGeom prst="rect">
            <a:avLst/>
          </a:prstGeom>
          <a:noFill/>
        </p:spPr>
        <p:txBody>
          <a:bodyPr wrap="square" rtlCol="0">
            <a:spAutoFit/>
          </a:bodyPr>
          <a:lstStyle/>
          <a:p>
            <a:r>
              <a:rPr lang="en-GB" sz="3200" b="1" dirty="0">
                <a:solidFill>
                  <a:srgbClr val="192D39"/>
                </a:solidFill>
                <a:latin typeface="Tahoma" panose="020B0604030504040204" pitchFamily="34" charset="0"/>
                <a:ea typeface="Tahoma" panose="020B0604030504040204" pitchFamily="34" charset="0"/>
                <a:cs typeface="Tahoma" panose="020B0604030504040204" pitchFamily="34" charset="0"/>
              </a:rPr>
              <a:t>Partner with Aggreko </a:t>
            </a:r>
          </a:p>
          <a:p>
            <a:r>
              <a:rPr lang="en-GB" sz="3200" b="1" dirty="0">
                <a:solidFill>
                  <a:srgbClr val="192D39"/>
                </a:solidFill>
                <a:latin typeface="Tahoma" panose="020B0604030504040204" pitchFamily="34" charset="0"/>
                <a:ea typeface="Tahoma" panose="020B0604030504040204" pitchFamily="34" charset="0"/>
                <a:cs typeface="Tahoma" panose="020B0604030504040204" pitchFamily="34" charset="0"/>
              </a:rPr>
              <a:t>to power the life of </a:t>
            </a:r>
          </a:p>
          <a:p>
            <a:r>
              <a:rPr lang="en-GB" sz="3200" b="1" dirty="0">
                <a:solidFill>
                  <a:srgbClr val="192D39"/>
                </a:solidFill>
                <a:latin typeface="Tahoma" panose="020B0604030504040204" pitchFamily="34" charset="0"/>
                <a:ea typeface="Tahoma" panose="020B0604030504040204" pitchFamily="34" charset="0"/>
                <a:cs typeface="Tahoma" panose="020B0604030504040204" pitchFamily="34" charset="0"/>
              </a:rPr>
              <a:t>your project</a:t>
            </a:r>
          </a:p>
        </p:txBody>
      </p:sp>
      <p:sp>
        <p:nvSpPr>
          <p:cNvPr id="12" name="TextBox 11">
            <a:extLst>
              <a:ext uri="{FF2B5EF4-FFF2-40B4-BE49-F238E27FC236}">
                <a16:creationId xmlns:a16="http://schemas.microsoft.com/office/drawing/2014/main" id="{EDE94444-878C-6A16-C897-43F51B06F061}"/>
              </a:ext>
            </a:extLst>
          </p:cNvPr>
          <p:cNvSpPr txBox="1"/>
          <p:nvPr/>
        </p:nvSpPr>
        <p:spPr>
          <a:xfrm>
            <a:off x="754040" y="7965284"/>
            <a:ext cx="6300132" cy="2533476"/>
          </a:xfrm>
          <a:prstGeom prst="rect">
            <a:avLst/>
          </a:prstGeom>
          <a:noFill/>
        </p:spPr>
        <p:txBody>
          <a:bodyPr wrap="square" numCol="2" spcCol="684000" rtlCol="0">
            <a:spAutoFit/>
          </a:bodyPr>
          <a:lstStyle/>
          <a:p>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We’ve been delivering power to the mining, </a:t>
            </a:r>
          </a:p>
          <a:p>
            <a:r>
              <a:rPr lang="en-GB" sz="1600" dirty="0">
                <a:solidFill>
                  <a:schemeClr val="bg1"/>
                </a:solidFill>
                <a:latin typeface="Tahoma" panose="020B0604030504040204" pitchFamily="34" charset="0"/>
                <a:ea typeface="Tahoma" panose="020B0604030504040204" pitchFamily="34" charset="0"/>
                <a:cs typeface="Tahoma" panose="020B0604030504040204" pitchFamily="34" charset="0"/>
              </a:rPr>
              <a:t>oil and gas, and utilities industries for decades. We’re experienced and we are constantly striving for innovative ways to deliver better and cleaner power solutions to you.</a:t>
            </a:r>
          </a:p>
          <a:p>
            <a:endPar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Our Flexible Build – </a:t>
            </a:r>
          </a:p>
          <a:p>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Own – Operate – </a:t>
            </a:r>
          </a:p>
          <a:p>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Maintain (BOOM)</a:t>
            </a:r>
          </a:p>
          <a:p>
            <a:endParaRPr lang="en-GB"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a:p>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contract frees up your capital for </a:t>
            </a:r>
          </a:p>
          <a:p>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use elsewhere in your business. </a:t>
            </a:r>
          </a:p>
          <a:p>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It is a cost-effective solution for</a:t>
            </a:r>
          </a:p>
          <a:p>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 any location and is tailored to suit</a:t>
            </a:r>
          </a:p>
          <a:p>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 your site’s size, environment, and </a:t>
            </a:r>
          </a:p>
          <a:p>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your company’s ESG requirements</a:t>
            </a:r>
            <a:r>
              <a:rPr lang="en-GB" sz="1100" dirty="0">
                <a:solidFill>
                  <a:schemeClr val="bg1"/>
                </a:solidFill>
                <a:latin typeface="Tahoma" panose="020B0604030504040204" pitchFamily="34" charset="0"/>
              </a:rPr>
              <a:t>. </a:t>
            </a:r>
            <a:endParaRPr lang="en-GB" sz="1600" dirty="0">
              <a:solidFill>
                <a:schemeClr val="bg1"/>
              </a:solidFill>
              <a:latin typeface="Tahoma" panose="020B0604030504040204" pitchFamily="34" charset="0"/>
            </a:endParaRPr>
          </a:p>
        </p:txBody>
      </p:sp>
      <p:sp>
        <p:nvSpPr>
          <p:cNvPr id="20" name="TextBox 19">
            <a:extLst>
              <a:ext uri="{FF2B5EF4-FFF2-40B4-BE49-F238E27FC236}">
                <a16:creationId xmlns:a16="http://schemas.microsoft.com/office/drawing/2014/main" id="{C464133B-66F3-9786-E238-74576DDC6F41}"/>
              </a:ext>
            </a:extLst>
          </p:cNvPr>
          <p:cNvSpPr txBox="1"/>
          <p:nvPr/>
        </p:nvSpPr>
        <p:spPr>
          <a:xfrm>
            <a:off x="8019875" y="663791"/>
            <a:ext cx="4915864" cy="738664"/>
          </a:xfrm>
          <a:prstGeom prst="rect">
            <a:avLst/>
          </a:prstGeom>
          <a:noFill/>
        </p:spPr>
        <p:txBody>
          <a:bodyPr wrap="square" rtlCol="0">
            <a:spAutoFit/>
          </a:bodyPr>
          <a:lstStyle/>
          <a:p>
            <a:r>
              <a:rPr lang="en-GB" sz="2100" b="1" dirty="0">
                <a:solidFill>
                  <a:srgbClr val="192D39"/>
                </a:solidFill>
                <a:latin typeface="Tahoma" panose="020B0604030504040204" pitchFamily="34" charset="0"/>
                <a:ea typeface="Tahoma" panose="020B0604030504040204" pitchFamily="34" charset="0"/>
                <a:cs typeface="Tahoma" panose="020B0604030504040204" pitchFamily="34" charset="0"/>
              </a:rPr>
              <a:t>Benefits of our world-leading energy solutions</a:t>
            </a:r>
          </a:p>
        </p:txBody>
      </p:sp>
      <p:sp>
        <p:nvSpPr>
          <p:cNvPr id="26" name="TextBox 25">
            <a:extLst>
              <a:ext uri="{FF2B5EF4-FFF2-40B4-BE49-F238E27FC236}">
                <a16:creationId xmlns:a16="http://schemas.microsoft.com/office/drawing/2014/main" id="{386748DA-829D-BC2E-1407-2AF6F91B5FB3}"/>
              </a:ext>
            </a:extLst>
          </p:cNvPr>
          <p:cNvSpPr txBox="1"/>
          <p:nvPr/>
        </p:nvSpPr>
        <p:spPr>
          <a:xfrm>
            <a:off x="8274325" y="2080535"/>
            <a:ext cx="3593825" cy="1732590"/>
          </a:xfrm>
          <a:prstGeom prst="rect">
            <a:avLst/>
          </a:prstGeom>
          <a:noFill/>
        </p:spPr>
        <p:txBody>
          <a:bodyPr wrap="square" rtlCol="0">
            <a:spAutoFit/>
          </a:bodyPr>
          <a:lstStyle/>
          <a:p>
            <a:pPr algn="l">
              <a:lnSpc>
                <a:spcPts val="1500"/>
              </a:lnSpc>
            </a:pPr>
            <a:r>
              <a:rPr lang="en-GB" sz="1600" b="1" i="0" u="none" strike="noStrike" baseline="0" dirty="0">
                <a:solidFill>
                  <a:srgbClr val="F26838"/>
                </a:solidFill>
                <a:latin typeface="Tahoma" panose="020B0604030504040204" pitchFamily="34" charset="0"/>
                <a:ea typeface="Tahoma" panose="020B0604030504040204" pitchFamily="34" charset="0"/>
                <a:cs typeface="Tahoma" panose="020B0604030504040204" pitchFamily="34" charset="0"/>
              </a:rPr>
              <a:t>Technology </a:t>
            </a:r>
          </a:p>
          <a:p>
            <a:pPr algn="l">
              <a:lnSpc>
                <a:spcPts val="1500"/>
              </a:lnSpc>
            </a:pPr>
            <a:r>
              <a:rPr lang="en-GB" sz="1600" b="1" i="0" u="none" strike="noStrike" baseline="0" dirty="0">
                <a:solidFill>
                  <a:srgbClr val="F26838"/>
                </a:solidFill>
                <a:latin typeface="Tahoma" panose="020B0604030504040204" pitchFamily="34" charset="0"/>
                <a:ea typeface="Tahoma" panose="020B0604030504040204" pitchFamily="34" charset="0"/>
                <a:cs typeface="Tahoma" panose="020B0604030504040204" pitchFamily="34" charset="0"/>
              </a:rPr>
              <a:t>and safety</a:t>
            </a:r>
          </a:p>
          <a:p>
            <a:pPr algn="l">
              <a:lnSpc>
                <a:spcPts val="1500"/>
              </a:lnSpc>
            </a:pPr>
            <a:endPar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endParaRPr>
          </a:p>
          <a:p>
            <a:pPr marL="171450" indent="-171450" algn="l">
              <a:lnSpc>
                <a:spcPts val="1700"/>
              </a:lnSpc>
              <a:buSzPct val="110000"/>
              <a:buFont typeface="Wingdings" panose="05000000000000000000" pitchFamily="2" charset="2"/>
              <a:buChar char="§"/>
            </a:pPr>
            <a: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t>All safety and QHSE compliance requirements met (ISO 9001, ISO 14001 and ISO 45001).</a:t>
            </a:r>
          </a:p>
          <a:p>
            <a:pPr marL="171450" indent="-171450" algn="l">
              <a:lnSpc>
                <a:spcPts val="1700"/>
              </a:lnSpc>
              <a:buSzPct val="110000"/>
              <a:buFont typeface="Wingdings" panose="05000000000000000000" pitchFamily="2" charset="2"/>
              <a:buChar char="§"/>
            </a:pPr>
            <a: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t>Not being tied to current technology and access to new technology and upgrades when available.</a:t>
            </a:r>
          </a:p>
          <a:p>
            <a:pPr marL="171450" indent="-171450" algn="l">
              <a:lnSpc>
                <a:spcPts val="1700"/>
              </a:lnSpc>
              <a:buSzPct val="110000"/>
              <a:buFont typeface="Wingdings" panose="05000000000000000000" pitchFamily="2" charset="2"/>
              <a:buChar char="§"/>
            </a:pPr>
            <a: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t>Visibility and remote monitoring of assets 24/7.</a:t>
            </a:r>
            <a:endParaRPr lang="en-GB" sz="1050" b="1" dirty="0">
              <a:solidFill>
                <a:srgbClr val="192D39"/>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066E0F43-1038-D6D5-33EF-0CE809360A7B}"/>
              </a:ext>
            </a:extLst>
          </p:cNvPr>
          <p:cNvSpPr txBox="1"/>
          <p:nvPr/>
        </p:nvSpPr>
        <p:spPr>
          <a:xfrm>
            <a:off x="8251874" y="4523721"/>
            <a:ext cx="2838175" cy="2385846"/>
          </a:xfrm>
          <a:prstGeom prst="rect">
            <a:avLst/>
          </a:prstGeom>
          <a:noFill/>
        </p:spPr>
        <p:txBody>
          <a:bodyPr wrap="square" rtlCol="0">
            <a:spAutoFit/>
          </a:bodyPr>
          <a:lstStyle/>
          <a:p>
            <a:pPr algn="l">
              <a:lnSpc>
                <a:spcPts val="1500"/>
              </a:lnSpc>
            </a:pPr>
            <a:r>
              <a:rPr lang="en-GB" sz="1600" b="1" i="0" u="none" strike="noStrike" baseline="0" dirty="0">
                <a:solidFill>
                  <a:srgbClr val="F26838"/>
                </a:solidFill>
                <a:latin typeface="Tahoma" panose="020B0604030504040204" pitchFamily="34" charset="0"/>
                <a:ea typeface="Tahoma" panose="020B0604030504040204" pitchFamily="34" charset="0"/>
                <a:cs typeface="Tahoma" panose="020B0604030504040204" pitchFamily="34" charset="0"/>
              </a:rPr>
              <a:t>Flexible</a:t>
            </a:r>
          </a:p>
          <a:p>
            <a:pPr algn="l">
              <a:lnSpc>
                <a:spcPts val="1500"/>
              </a:lnSpc>
            </a:pPr>
            <a:r>
              <a:rPr lang="en-GB" sz="1600" b="1" i="0" u="none" strike="noStrike" baseline="0" dirty="0">
                <a:solidFill>
                  <a:srgbClr val="F26838"/>
                </a:solidFill>
                <a:latin typeface="Tahoma" panose="020B0604030504040204" pitchFamily="34" charset="0"/>
                <a:ea typeface="Tahoma" panose="020B0604030504040204" pitchFamily="34" charset="0"/>
                <a:cs typeface="Tahoma" panose="020B0604030504040204" pitchFamily="34" charset="0"/>
              </a:rPr>
              <a:t>Commercial</a:t>
            </a:r>
          </a:p>
          <a:p>
            <a:pPr algn="l">
              <a:lnSpc>
                <a:spcPts val="1500"/>
              </a:lnSpc>
            </a:pPr>
            <a:r>
              <a:rPr lang="en-GB" sz="1600" b="1" i="0" u="none" strike="noStrike" baseline="0" dirty="0">
                <a:solidFill>
                  <a:srgbClr val="F26838"/>
                </a:solidFill>
                <a:latin typeface="Tahoma" panose="020B0604030504040204" pitchFamily="34" charset="0"/>
                <a:ea typeface="Tahoma" panose="020B0604030504040204" pitchFamily="34" charset="0"/>
                <a:cs typeface="Tahoma" panose="020B0604030504040204" pitchFamily="34" charset="0"/>
              </a:rPr>
              <a:t>contract</a:t>
            </a:r>
          </a:p>
          <a:p>
            <a:pPr algn="l">
              <a:lnSpc>
                <a:spcPts val="1500"/>
              </a:lnSpc>
            </a:pPr>
            <a:endPar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endParaRPr>
          </a:p>
          <a:p>
            <a:pPr algn="l">
              <a:lnSpc>
                <a:spcPts val="150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Under a flexible BOOM contract Aggreko</a:t>
            </a:r>
            <a:b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will provide the capital, own, operate and maintain the facility. We take care of all maintenance and upgrades as new technology becomes available. Best of all, we have our 24/7 remote monitoring</a:t>
            </a:r>
            <a:b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and support to ensure the project</a:t>
            </a:r>
            <a:b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runs efficiently. </a:t>
            </a:r>
            <a:endParaRPr lang="en-GB" sz="105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535FE74A-667E-D547-1643-B00868FBAC8A}"/>
              </a:ext>
            </a:extLst>
          </p:cNvPr>
          <p:cNvSpPr txBox="1"/>
          <p:nvPr/>
        </p:nvSpPr>
        <p:spPr>
          <a:xfrm>
            <a:off x="11573767" y="4478139"/>
            <a:ext cx="2919309" cy="2604624"/>
          </a:xfrm>
          <a:prstGeom prst="rect">
            <a:avLst/>
          </a:prstGeom>
          <a:noFill/>
        </p:spPr>
        <p:txBody>
          <a:bodyPr wrap="square" rtlCol="0">
            <a:spAutoFit/>
          </a:bodyPr>
          <a:lstStyle/>
          <a:p>
            <a:pPr algn="l">
              <a:lnSpc>
                <a:spcPts val="1500"/>
              </a:lnSpc>
            </a:pPr>
            <a:r>
              <a:rPr lang="en-GB" sz="1600" b="1" i="0" u="none" strike="noStrike" baseline="0" dirty="0">
                <a:solidFill>
                  <a:srgbClr val="F26838"/>
                </a:solidFill>
                <a:latin typeface="Tahoma" panose="020B0604030504040204" pitchFamily="34" charset="0"/>
                <a:ea typeface="Tahoma" panose="020B0604030504040204" pitchFamily="34" charset="0"/>
                <a:cs typeface="Tahoma" panose="020B0604030504040204" pitchFamily="34" charset="0"/>
              </a:rPr>
              <a:t>Security of supply</a:t>
            </a:r>
          </a:p>
          <a:p>
            <a:pPr algn="l">
              <a:lnSpc>
                <a:spcPts val="1500"/>
              </a:lnSpc>
            </a:pPr>
            <a:endPar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endParaRPr>
          </a:p>
          <a:p>
            <a:pPr algn="l">
              <a:lnSpc>
                <a:spcPts val="1500"/>
              </a:lnSpc>
            </a:pPr>
            <a:endPar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endParaRPr>
          </a:p>
          <a:p>
            <a:pPr marL="171450" indent="-171450" algn="l">
              <a:lnSpc>
                <a:spcPts val="1700"/>
              </a:lnSpc>
              <a:buClr>
                <a:schemeClr val="bg1"/>
              </a:buClr>
              <a:buSzPct val="110000"/>
              <a:buFont typeface="Wingdings" panose="05000000000000000000" pitchFamily="2" charset="2"/>
              <a:buChar char="§"/>
            </a:pPr>
            <a:r>
              <a:rPr lang="en-GB" sz="105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Security of power supply, ensuring your system works from day one</a:t>
            </a:r>
          </a:p>
          <a:p>
            <a:pPr marL="171450" indent="-171450" algn="l">
              <a:lnSpc>
                <a:spcPts val="1700"/>
              </a:lnSpc>
              <a:buClr>
                <a:schemeClr val="bg1"/>
              </a:buClr>
              <a:buSzPct val="110000"/>
              <a:buFont typeface="Wingdings" panose="05000000000000000000" pitchFamily="2" charset="2"/>
              <a:buChar char="§"/>
            </a:pPr>
            <a:r>
              <a:rPr lang="en-GB" sz="1050" b="1" dirty="0">
                <a:solidFill>
                  <a:schemeClr val="bg1"/>
                </a:solidFill>
                <a:latin typeface="Tahoma" panose="020B0604030504040204" pitchFamily="34" charset="0"/>
                <a:ea typeface="Tahoma" panose="020B0604030504040204" pitchFamily="34" charset="0"/>
                <a:cs typeface="Tahoma" panose="020B0604030504040204" pitchFamily="34" charset="0"/>
              </a:rPr>
              <a:t>W</a:t>
            </a:r>
            <a:r>
              <a:rPr lang="en-GB" sz="105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e are a global company, with    global supply and technicians</a:t>
            </a:r>
          </a:p>
          <a:p>
            <a:pPr marL="171450" indent="-171450" algn="l">
              <a:lnSpc>
                <a:spcPts val="1700"/>
              </a:lnSpc>
              <a:buClr>
                <a:schemeClr val="bg1"/>
              </a:buClr>
              <a:buSzPct val="110000"/>
              <a:buFont typeface="Wingdings" panose="05000000000000000000" pitchFamily="2" charset="2"/>
              <a:buChar char="§"/>
            </a:pPr>
            <a:r>
              <a:rPr lang="en-GB" sz="105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Transparent fuel costs and guarantees</a:t>
            </a:r>
          </a:p>
          <a:p>
            <a:pPr marL="171450" indent="-171450" algn="l">
              <a:lnSpc>
                <a:spcPts val="1700"/>
              </a:lnSpc>
              <a:buClr>
                <a:schemeClr val="bg1"/>
              </a:buClr>
              <a:buSzPct val="110000"/>
              <a:buFont typeface="Wingdings" panose="05000000000000000000" pitchFamily="2" charset="2"/>
              <a:buChar char="§"/>
            </a:pPr>
            <a:r>
              <a:rPr lang="en-GB" sz="105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Fuel costs and supply risks are minimized with hybrid solutions     and added renewables</a:t>
            </a:r>
          </a:p>
        </p:txBody>
      </p:sp>
      <p:sp>
        <p:nvSpPr>
          <p:cNvPr id="29" name="TextBox 28">
            <a:extLst>
              <a:ext uri="{FF2B5EF4-FFF2-40B4-BE49-F238E27FC236}">
                <a16:creationId xmlns:a16="http://schemas.microsoft.com/office/drawing/2014/main" id="{D1552F73-8148-A6D4-8E53-1773E0F8F906}"/>
              </a:ext>
            </a:extLst>
          </p:cNvPr>
          <p:cNvSpPr txBox="1"/>
          <p:nvPr/>
        </p:nvSpPr>
        <p:spPr>
          <a:xfrm>
            <a:off x="8275026" y="7772956"/>
            <a:ext cx="5694974" cy="2251194"/>
          </a:xfrm>
          <a:prstGeom prst="rect">
            <a:avLst/>
          </a:prstGeom>
          <a:noFill/>
        </p:spPr>
        <p:txBody>
          <a:bodyPr wrap="square" numCol="2" spcCol="360000" rtlCol="0">
            <a:spAutoFit/>
          </a:bodyPr>
          <a:lstStyle/>
          <a:p>
            <a:pPr marL="171450" indent="-171450" algn="l">
              <a:lnSpc>
                <a:spcPts val="1700"/>
              </a:lnSpc>
              <a:buClr>
                <a:srgbClr val="192D39"/>
              </a:buClr>
              <a:buSzPct val="110000"/>
              <a:buFont typeface="Wingdings" panose="05000000000000000000" pitchFamily="2" charset="2"/>
              <a:buChar char="§"/>
            </a:pPr>
            <a: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t>Power can be scaled up or down to fit</a:t>
            </a:r>
            <a:b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br>
            <a: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t>in with project lifecycle unlike fixed power plants</a:t>
            </a:r>
          </a:p>
          <a:p>
            <a:pPr marL="171450" indent="-171450" algn="l">
              <a:lnSpc>
                <a:spcPts val="1700"/>
              </a:lnSpc>
              <a:buClr>
                <a:srgbClr val="192D39"/>
              </a:buClr>
              <a:buSzPct val="110000"/>
              <a:buFont typeface="Wingdings" panose="05000000000000000000" pitchFamily="2" charset="2"/>
              <a:buChar char="§"/>
            </a:pPr>
            <a: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t>No up-front capital costs (CAPEX) and costs are incurred monthly or as outlined in contract</a:t>
            </a:r>
          </a:p>
          <a:p>
            <a:pPr marL="171450" indent="-171450" algn="l">
              <a:lnSpc>
                <a:spcPts val="1700"/>
              </a:lnSpc>
              <a:buClr>
                <a:srgbClr val="192D39"/>
              </a:buClr>
              <a:buSzPct val="110000"/>
              <a:buFont typeface="Wingdings" panose="05000000000000000000" pitchFamily="2" charset="2"/>
              <a:buChar char="§"/>
            </a:pPr>
            <a: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t>Flexible contracts, with early termination options available for longer term projects, reducing financial and operational risk</a:t>
            </a:r>
          </a:p>
          <a:p>
            <a:pPr marL="171450" indent="-171450" algn="l">
              <a:lnSpc>
                <a:spcPts val="1700"/>
              </a:lnSpc>
              <a:buClr>
                <a:srgbClr val="192D39"/>
              </a:buClr>
              <a:buSzPct val="110000"/>
              <a:buFont typeface="Wingdings" panose="05000000000000000000" pitchFamily="2" charset="2"/>
              <a:buChar char="§"/>
            </a:pPr>
            <a: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t>Budget visibility and predictability over power costs e.g. achieving the lowest levelized cost of power for the site</a:t>
            </a:r>
          </a:p>
          <a:p>
            <a:pPr marL="171450" indent="-171450" algn="l">
              <a:lnSpc>
                <a:spcPts val="1700"/>
              </a:lnSpc>
              <a:buClr>
                <a:srgbClr val="192D39"/>
              </a:buClr>
              <a:buSzPct val="110000"/>
              <a:buFont typeface="Wingdings" panose="05000000000000000000" pitchFamily="2" charset="2"/>
              <a:buChar char="§"/>
            </a:pPr>
            <a:r>
              <a:rPr lang="en-GB" sz="1050" dirty="0">
                <a:solidFill>
                  <a:srgbClr val="192D39"/>
                </a:solidFill>
                <a:latin typeface="Tahoma" panose="020B0604030504040204" pitchFamily="34" charset="0"/>
                <a:ea typeface="Tahoma" panose="020B0604030504040204" pitchFamily="34" charset="0"/>
                <a:cs typeface="Tahoma" panose="020B0604030504040204" pitchFamily="34" charset="0"/>
              </a:rPr>
              <a:t>Maintenance costs and risks are mitigated. Also, because we are modular, we can add or remove storage or generation when needed (for example if a unit needs replacing)</a:t>
            </a:r>
            <a:endParaRPr lang="en-GB" sz="1050" b="1" dirty="0">
              <a:solidFill>
                <a:srgbClr val="192D39"/>
              </a:solidFill>
              <a:latin typeface="Tahoma" panose="020B0604030504040204" pitchFamily="34" charset="0"/>
              <a:ea typeface="Tahoma" panose="020B0604030504040204" pitchFamily="34" charset="0"/>
              <a:cs typeface="Tahoma" panose="020B0604030504040204" pitchFamily="34" charset="0"/>
            </a:endParaRPr>
          </a:p>
        </p:txBody>
      </p:sp>
      <p:sp>
        <p:nvSpPr>
          <p:cNvPr id="30" name="TextBox 29">
            <a:extLst>
              <a:ext uri="{FF2B5EF4-FFF2-40B4-BE49-F238E27FC236}">
                <a16:creationId xmlns:a16="http://schemas.microsoft.com/office/drawing/2014/main" id="{81FEDAFF-1A2D-B7FF-AF0C-3F3F0706DE29}"/>
              </a:ext>
            </a:extLst>
          </p:cNvPr>
          <p:cNvSpPr txBox="1"/>
          <p:nvPr/>
        </p:nvSpPr>
        <p:spPr>
          <a:xfrm>
            <a:off x="8275026" y="7392880"/>
            <a:ext cx="3593825" cy="287258"/>
          </a:xfrm>
          <a:prstGeom prst="rect">
            <a:avLst/>
          </a:prstGeom>
          <a:noFill/>
        </p:spPr>
        <p:txBody>
          <a:bodyPr wrap="square" rtlCol="0">
            <a:spAutoFit/>
          </a:bodyPr>
          <a:lstStyle/>
          <a:p>
            <a:pPr algn="l">
              <a:lnSpc>
                <a:spcPts val="1500"/>
              </a:lnSpc>
            </a:pPr>
            <a:r>
              <a:rPr lang="en-GB" sz="1600" b="1"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Managing and mitigating risk</a:t>
            </a:r>
          </a:p>
        </p:txBody>
      </p:sp>
      <p:pic>
        <p:nvPicPr>
          <p:cNvPr id="32" name="Picture 31">
            <a:extLst>
              <a:ext uri="{FF2B5EF4-FFF2-40B4-BE49-F238E27FC236}">
                <a16:creationId xmlns:a16="http://schemas.microsoft.com/office/drawing/2014/main" id="{42E8CE60-8F6A-51E6-D332-4ADCEEACB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76458" y="7348666"/>
            <a:ext cx="616618" cy="616618"/>
          </a:xfrm>
          <a:prstGeom prst="rect">
            <a:avLst/>
          </a:prstGeom>
        </p:spPr>
      </p:pic>
      <p:pic>
        <p:nvPicPr>
          <p:cNvPr id="34" name="Picture 33">
            <a:extLst>
              <a:ext uri="{FF2B5EF4-FFF2-40B4-BE49-F238E27FC236}">
                <a16:creationId xmlns:a16="http://schemas.microsoft.com/office/drawing/2014/main" id="{0D561C0C-1339-DBFB-D3DF-C6B20E8D2C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66763" y="1953925"/>
            <a:ext cx="615600" cy="615600"/>
          </a:xfrm>
          <a:prstGeom prst="rect">
            <a:avLst/>
          </a:prstGeom>
        </p:spPr>
      </p:pic>
      <p:pic>
        <p:nvPicPr>
          <p:cNvPr id="36" name="Picture 35">
            <a:extLst>
              <a:ext uri="{FF2B5EF4-FFF2-40B4-BE49-F238E27FC236}">
                <a16:creationId xmlns:a16="http://schemas.microsoft.com/office/drawing/2014/main" id="{81BA47FD-A76E-8F66-9F96-01DE184E82B5}"/>
              </a:ext>
            </a:extLst>
          </p:cNvPr>
          <p:cNvPicPr>
            <a:picLocks noChangeAspect="1"/>
          </p:cNvPicPr>
          <p:nvPr/>
        </p:nvPicPr>
        <p:blipFill rotWithShape="1">
          <a:blip r:embed="rId5">
            <a:extLst>
              <a:ext uri="{28A0092B-C50C-407E-A947-70E740481C1C}">
                <a14:useLocalDpi xmlns:a14="http://schemas.microsoft.com/office/drawing/2010/main" val="0"/>
              </a:ext>
            </a:extLst>
          </a:blip>
          <a:srcRect r="2580"/>
          <a:stretch/>
        </p:blipFill>
        <p:spPr>
          <a:xfrm>
            <a:off x="10539771" y="4449719"/>
            <a:ext cx="599717" cy="615600"/>
          </a:xfrm>
          <a:prstGeom prst="rect">
            <a:avLst/>
          </a:prstGeom>
        </p:spPr>
      </p:pic>
      <p:pic>
        <p:nvPicPr>
          <p:cNvPr id="38" name="Picture 37">
            <a:extLst>
              <a:ext uri="{FF2B5EF4-FFF2-40B4-BE49-F238E27FC236}">
                <a16:creationId xmlns:a16="http://schemas.microsoft.com/office/drawing/2014/main" id="{DAB28A98-2420-F8AA-C369-C2C2D0D3E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878423" y="4449719"/>
            <a:ext cx="615600" cy="615600"/>
          </a:xfrm>
          <a:prstGeom prst="rect">
            <a:avLst/>
          </a:prstGeom>
        </p:spPr>
      </p:pic>
      <p:sp>
        <p:nvSpPr>
          <p:cNvPr id="39" name="Slide Number Placeholder 3">
            <a:extLst>
              <a:ext uri="{FF2B5EF4-FFF2-40B4-BE49-F238E27FC236}">
                <a16:creationId xmlns:a16="http://schemas.microsoft.com/office/drawing/2014/main" id="{FC7A5D59-9C9F-DA96-D67C-9E9259DBC0CC}"/>
              </a:ext>
            </a:extLst>
          </p:cNvPr>
          <p:cNvSpPr>
            <a:spLocks noGrp="1"/>
          </p:cNvSpPr>
          <p:nvPr>
            <p:ph type="sldNum" sz="quarter" idx="12"/>
          </p:nvPr>
        </p:nvSpPr>
        <p:spPr>
          <a:xfrm>
            <a:off x="11357980" y="10019145"/>
            <a:ext cx="3401854" cy="569240"/>
          </a:xfrm>
        </p:spPr>
        <p:txBody>
          <a:bodyPr/>
          <a:lstStyle/>
          <a:p>
            <a:fld id="{D820F4B2-F1D7-483F-BB88-6232A6AE082A}" type="slidenum">
              <a:rPr lang="en-GB" smtClean="0">
                <a:solidFill>
                  <a:srgbClr val="1C2E39"/>
                </a:solidFill>
              </a:rPr>
              <a:t>10</a:t>
            </a:fld>
            <a:endParaRPr lang="en-GB" dirty="0">
              <a:solidFill>
                <a:srgbClr val="1C2E39"/>
              </a:solidFill>
            </a:endParaRPr>
          </a:p>
        </p:txBody>
      </p:sp>
      <p:pic>
        <p:nvPicPr>
          <p:cNvPr id="41" name="Picture 40">
            <a:extLst>
              <a:ext uri="{FF2B5EF4-FFF2-40B4-BE49-F238E27FC236}">
                <a16:creationId xmlns:a16="http://schemas.microsoft.com/office/drawing/2014/main" id="{BB57FF19-5D36-33DB-B8B3-B4944091CA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25325" y="1835150"/>
            <a:ext cx="2516242" cy="2363742"/>
          </a:xfrm>
          <a:prstGeom prst="rect">
            <a:avLst/>
          </a:prstGeom>
        </p:spPr>
      </p:pic>
      <p:sp>
        <p:nvSpPr>
          <p:cNvPr id="31" name="TextBox 30">
            <a:extLst>
              <a:ext uri="{FF2B5EF4-FFF2-40B4-BE49-F238E27FC236}">
                <a16:creationId xmlns:a16="http://schemas.microsoft.com/office/drawing/2014/main" id="{3362777C-D493-8A51-2A9A-C1AB684E0C31}"/>
              </a:ext>
            </a:extLst>
          </p:cNvPr>
          <p:cNvSpPr txBox="1"/>
          <p:nvPr/>
        </p:nvSpPr>
        <p:spPr>
          <a:xfrm>
            <a:off x="12960350" y="371475"/>
            <a:ext cx="1799484" cy="238128"/>
          </a:xfrm>
          <a:prstGeom prst="rect">
            <a:avLst/>
          </a:prstGeom>
          <a:noFill/>
        </p:spPr>
        <p:txBody>
          <a:bodyPr wrap="square" rtlCol="0">
            <a:spAutoFit/>
          </a:bodyPr>
          <a:lstStyle/>
          <a:p>
            <a:pPr algn="r"/>
            <a:r>
              <a:rPr lang="en-GB" sz="900" b="1" spc="300" dirty="0">
                <a:latin typeface="Franklin Gothic Demi" panose="020B0603020102020204" pitchFamily="34" charset="0"/>
              </a:rPr>
              <a:t>LONG-TERM POWER</a:t>
            </a:r>
          </a:p>
        </p:txBody>
      </p:sp>
      <p:cxnSp>
        <p:nvCxnSpPr>
          <p:cNvPr id="2" name="Straight Connector 1">
            <a:extLst>
              <a:ext uri="{FF2B5EF4-FFF2-40B4-BE49-F238E27FC236}">
                <a16:creationId xmlns:a16="http://schemas.microsoft.com/office/drawing/2014/main" id="{E9973C86-779F-E470-14EC-8852EA0B1D3E}"/>
              </a:ext>
            </a:extLst>
          </p:cNvPr>
          <p:cNvCxnSpPr>
            <a:cxnSpLocks/>
          </p:cNvCxnSpPr>
          <p:nvPr/>
        </p:nvCxnSpPr>
        <p:spPr>
          <a:xfrm>
            <a:off x="13086413" y="609603"/>
            <a:ext cx="1525845" cy="0"/>
          </a:xfrm>
          <a:prstGeom prst="line">
            <a:avLst/>
          </a:prstGeom>
          <a:ln w="25400">
            <a:solidFill>
              <a:srgbClr val="F26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828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78901DCF-3091-7EBF-834C-0E587F02254A}"/>
              </a:ext>
            </a:extLst>
          </p:cNvPr>
          <p:cNvSpPr/>
          <p:nvPr/>
        </p:nvSpPr>
        <p:spPr>
          <a:xfrm>
            <a:off x="7559350" y="6773979"/>
            <a:ext cx="7560000" cy="3917834"/>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880F35C0-A3B4-A4F4-28BD-84FF871F7B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60000" cy="5513759"/>
          </a:xfrm>
          <a:prstGeom prst="rect">
            <a:avLst/>
          </a:prstGeom>
          <a:solidFill>
            <a:srgbClr val="314479"/>
          </a:solidFill>
        </p:spPr>
      </p:pic>
      <p:sp>
        <p:nvSpPr>
          <p:cNvPr id="37" name="Rectangle 36">
            <a:extLst>
              <a:ext uri="{FF2B5EF4-FFF2-40B4-BE49-F238E27FC236}">
                <a16:creationId xmlns:a16="http://schemas.microsoft.com/office/drawing/2014/main" id="{0B6C61F2-838B-1C99-ADB5-E37FA29F0A42}"/>
              </a:ext>
            </a:extLst>
          </p:cNvPr>
          <p:cNvSpPr/>
          <p:nvPr/>
        </p:nvSpPr>
        <p:spPr>
          <a:xfrm>
            <a:off x="3780000" y="5105400"/>
            <a:ext cx="3780000" cy="5586413"/>
          </a:xfrm>
          <a:prstGeom prst="rect">
            <a:avLst/>
          </a:prstGeom>
          <a:solidFill>
            <a:srgbClr val="C3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22C2D800-D958-FD84-4712-8B8B8DEB1CBE}"/>
              </a:ext>
            </a:extLst>
          </p:cNvPr>
          <p:cNvSpPr/>
          <p:nvPr/>
        </p:nvSpPr>
        <p:spPr>
          <a:xfrm>
            <a:off x="0" y="5105400"/>
            <a:ext cx="3780000" cy="5586413"/>
          </a:xfrm>
          <a:prstGeom prst="rect">
            <a:avLst/>
          </a:prstGeom>
          <a:solidFill>
            <a:srgbClr val="31447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4B776E90-742A-2C3F-A305-1A0FCB61BF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7560000" cy="5500934"/>
          </a:xfrm>
          <a:prstGeom prst="rect">
            <a:avLst/>
          </a:prstGeom>
        </p:spPr>
      </p:pic>
      <p:sp>
        <p:nvSpPr>
          <p:cNvPr id="39" name="Slide Number Placeholder 3">
            <a:extLst>
              <a:ext uri="{FF2B5EF4-FFF2-40B4-BE49-F238E27FC236}">
                <a16:creationId xmlns:a16="http://schemas.microsoft.com/office/drawing/2014/main" id="{FC7A5D59-9C9F-DA96-D67C-9E9259DBC0CC}"/>
              </a:ext>
            </a:extLst>
          </p:cNvPr>
          <p:cNvSpPr>
            <a:spLocks noGrp="1"/>
          </p:cNvSpPr>
          <p:nvPr>
            <p:ph type="sldNum" sz="quarter" idx="12"/>
          </p:nvPr>
        </p:nvSpPr>
        <p:spPr>
          <a:xfrm>
            <a:off x="11357980" y="10019145"/>
            <a:ext cx="3401854" cy="569240"/>
          </a:xfrm>
        </p:spPr>
        <p:txBody>
          <a:bodyPr/>
          <a:lstStyle/>
          <a:p>
            <a:fld id="{D820F4B2-F1D7-483F-BB88-6232A6AE082A}" type="slidenum">
              <a:rPr lang="en-GB" smtClean="0">
                <a:solidFill>
                  <a:schemeClr val="bg1"/>
                </a:solidFill>
              </a:rPr>
              <a:t>11</a:t>
            </a:fld>
            <a:endParaRPr lang="en-GB" dirty="0">
              <a:solidFill>
                <a:schemeClr val="bg1"/>
              </a:solidFill>
            </a:endParaRPr>
          </a:p>
        </p:txBody>
      </p:sp>
      <p:sp>
        <p:nvSpPr>
          <p:cNvPr id="8" name="TextBox 7">
            <a:extLst>
              <a:ext uri="{FF2B5EF4-FFF2-40B4-BE49-F238E27FC236}">
                <a16:creationId xmlns:a16="http://schemas.microsoft.com/office/drawing/2014/main" id="{9D208173-7335-72E9-1A34-EA4C2C1EFEBE}"/>
              </a:ext>
            </a:extLst>
          </p:cNvPr>
          <p:cNvSpPr txBox="1"/>
          <p:nvPr/>
        </p:nvSpPr>
        <p:spPr>
          <a:xfrm>
            <a:off x="803275" y="781050"/>
            <a:ext cx="2876550" cy="1374735"/>
          </a:xfrm>
          <a:prstGeom prst="rect">
            <a:avLst/>
          </a:prstGeom>
          <a:noFill/>
        </p:spPr>
        <p:txBody>
          <a:bodyPr wrap="square" rtlCol="0">
            <a:spAutoFit/>
          </a:bodyPr>
          <a:lstStyle/>
          <a:p>
            <a:pPr>
              <a:lnSpc>
                <a:spcPts val="4800"/>
              </a:lnSpc>
            </a:pPr>
            <a:r>
              <a:rPr lang="en-GB" sz="4400" b="1" dirty="0">
                <a:solidFill>
                  <a:schemeClr val="bg1"/>
                </a:solidFill>
                <a:latin typeface="Tahoma" panose="020B0604030504040204" pitchFamily="34" charset="0"/>
                <a:ea typeface="Tahoma" panose="020B0604030504040204" pitchFamily="34" charset="0"/>
                <a:cs typeface="Tahoma" panose="020B0604030504040204" pitchFamily="34" charset="0"/>
              </a:rPr>
              <a:t>Sectors we help</a:t>
            </a:r>
          </a:p>
        </p:txBody>
      </p:sp>
      <p:sp>
        <p:nvSpPr>
          <p:cNvPr id="19" name="TextBox 18">
            <a:extLst>
              <a:ext uri="{FF2B5EF4-FFF2-40B4-BE49-F238E27FC236}">
                <a16:creationId xmlns:a16="http://schemas.microsoft.com/office/drawing/2014/main" id="{3CDD38FC-E4B7-BDC5-BFD2-8A45FAFC5605}"/>
              </a:ext>
            </a:extLst>
          </p:cNvPr>
          <p:cNvSpPr txBox="1"/>
          <p:nvPr/>
        </p:nvSpPr>
        <p:spPr>
          <a:xfrm>
            <a:off x="396225" y="6923991"/>
            <a:ext cx="3203575" cy="2695161"/>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We’re with you from start to finish</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Mining operations are long term projects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so we support you at every stage. We’re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with you for exploration, project planning,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site construction, commissioning and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production – providing technical advice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and expertise when you’re ready to expand.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We’re even by your side to help with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closing the mine at the end of its natural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life span. However remote your mining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location is, we’ll take care of the power,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heating and cooling systems, freeing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you to concentrate on the mining</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9BA131CA-8FD2-45E9-4C0F-D696DD7D91FB}"/>
              </a:ext>
            </a:extLst>
          </p:cNvPr>
          <p:cNvSpPr txBox="1"/>
          <p:nvPr/>
        </p:nvSpPr>
        <p:spPr>
          <a:xfrm>
            <a:off x="803275" y="2230151"/>
            <a:ext cx="3140075" cy="2002664"/>
          </a:xfrm>
          <a:prstGeom prst="rect">
            <a:avLst/>
          </a:prstGeom>
          <a:noFill/>
        </p:spPr>
        <p:txBody>
          <a:bodyPr wrap="square" rtlCol="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From supplying power for day-to-day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operational needs to powering entire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mines, our experts help businesses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around the world improve production,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manage power generation and plan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for emergencies. </a:t>
            </a:r>
          </a:p>
          <a:p>
            <a:pPr marL="0" marR="0" lvl="0" indent="0" algn="l" defTabSz="457200" rtl="0" eaLnBrk="1" fontAlgn="auto" latinLnBrk="0" hangingPunct="1">
              <a:lnSpc>
                <a:spcPts val="15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Our energy partnerships are particularly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appealing for long-term projects in the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following sectors:</a:t>
            </a:r>
            <a:endParaRPr lang="en-GB" dirty="0">
              <a:latin typeface="Tahoma" panose="020B0604030504040204" pitchFamily="34" charset="0"/>
              <a:ea typeface="Tahoma" panose="020B0604030504040204" pitchFamily="34" charset="0"/>
              <a:cs typeface="Tahoma" panose="020B0604030504040204" pitchFamily="34" charset="0"/>
            </a:endParaRPr>
          </a:p>
        </p:txBody>
      </p:sp>
      <p:sp>
        <p:nvSpPr>
          <p:cNvPr id="42" name="TextBox 41">
            <a:extLst>
              <a:ext uri="{FF2B5EF4-FFF2-40B4-BE49-F238E27FC236}">
                <a16:creationId xmlns:a16="http://schemas.microsoft.com/office/drawing/2014/main" id="{84DEA977-00CD-3DFE-053A-795CC98B4216}"/>
              </a:ext>
            </a:extLst>
          </p:cNvPr>
          <p:cNvSpPr txBox="1"/>
          <p:nvPr/>
        </p:nvSpPr>
        <p:spPr>
          <a:xfrm>
            <a:off x="1186087" y="6438631"/>
            <a:ext cx="1419225" cy="335348"/>
          </a:xfrm>
          <a:prstGeom prst="rect">
            <a:avLst/>
          </a:prstGeom>
          <a:noFill/>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Mining</a:t>
            </a:r>
            <a:endParaRPr lang="en-GB" sz="2800" dirty="0">
              <a:latin typeface="Tahoma" panose="020B0604030504040204" pitchFamily="34" charset="0"/>
              <a:ea typeface="Tahoma" panose="020B0604030504040204" pitchFamily="34" charset="0"/>
              <a:cs typeface="Tahoma" panose="020B0604030504040204" pitchFamily="34" charset="0"/>
            </a:endParaRPr>
          </a:p>
        </p:txBody>
      </p:sp>
      <p:sp>
        <p:nvSpPr>
          <p:cNvPr id="45" name="TextBox 44">
            <a:extLst>
              <a:ext uri="{FF2B5EF4-FFF2-40B4-BE49-F238E27FC236}">
                <a16:creationId xmlns:a16="http://schemas.microsoft.com/office/drawing/2014/main" id="{7624C3AC-1F8C-DBE5-ACD1-24436BD2DCC3}"/>
              </a:ext>
            </a:extLst>
          </p:cNvPr>
          <p:cNvSpPr txBox="1"/>
          <p:nvPr/>
        </p:nvSpPr>
        <p:spPr>
          <a:xfrm>
            <a:off x="4015725" y="6911291"/>
            <a:ext cx="3318525" cy="2887522"/>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We’re your dedicated engineering partner</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In an industry where no two operations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are the same – and where every dollar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counts – you don’t want a rental company.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You need an engineering partner. We have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unrivalled expertise in designing energy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management systems for the oil and gas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industry. This means we can support you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through your project life cycle, from start up</a:t>
            </a:r>
            <a:b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and testing, to drilling, to production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and decommissioning. Whether you’re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operating upstream, midstream or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downstream, we can help you to work </a:t>
            </a:r>
          </a:p>
          <a:p>
            <a:pPr marL="0" marR="0" lvl="0" indent="0" algn="l" defTabSz="457200" rtl="0" eaLnBrk="1" fontAlgn="auto" latinLnBrk="0" hangingPunct="1">
              <a:lnSpc>
                <a:spcPts val="1500"/>
              </a:lnSpc>
              <a:spcBef>
                <a:spcPts val="0"/>
              </a:spcBef>
              <a:spcAft>
                <a:spcPts val="0"/>
              </a:spcAft>
              <a:buClrTx/>
              <a:buSzTx/>
              <a:buFontTx/>
              <a:buNone/>
              <a:tabLst/>
              <a:defRPr/>
            </a:pPr>
            <a:r>
              <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more efficiently. It’s what we do.</a:t>
            </a:r>
          </a:p>
        </p:txBody>
      </p:sp>
      <p:sp>
        <p:nvSpPr>
          <p:cNvPr id="46" name="TextBox 45">
            <a:extLst>
              <a:ext uri="{FF2B5EF4-FFF2-40B4-BE49-F238E27FC236}">
                <a16:creationId xmlns:a16="http://schemas.microsoft.com/office/drawing/2014/main" id="{E7A9059F-D6C7-018B-D5BA-BF4DFF521955}"/>
              </a:ext>
            </a:extLst>
          </p:cNvPr>
          <p:cNvSpPr txBox="1"/>
          <p:nvPr/>
        </p:nvSpPr>
        <p:spPr>
          <a:xfrm>
            <a:off x="4805587" y="6438631"/>
            <a:ext cx="1419225" cy="335348"/>
          </a:xfrm>
          <a:prstGeom prst="rect">
            <a:avLst/>
          </a:prstGeom>
          <a:noFill/>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Oil and gas</a:t>
            </a:r>
            <a:endParaRPr lang="en-GB" sz="2800"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47" name="TextBox 46">
            <a:extLst>
              <a:ext uri="{FF2B5EF4-FFF2-40B4-BE49-F238E27FC236}">
                <a16:creationId xmlns:a16="http://schemas.microsoft.com/office/drawing/2014/main" id="{D5187F30-50F2-2704-6F9D-02F70C4E3B68}"/>
              </a:ext>
            </a:extLst>
          </p:cNvPr>
          <p:cNvSpPr txBox="1"/>
          <p:nvPr/>
        </p:nvSpPr>
        <p:spPr>
          <a:xfrm>
            <a:off x="7965425" y="1678891"/>
            <a:ext cx="6676142" cy="357983"/>
          </a:xfrm>
          <a:prstGeom prst="rect">
            <a:avLst/>
          </a:prstGeom>
          <a:noFill/>
        </p:spPr>
        <p:txBody>
          <a:bodyPr wrap="square" rtlCol="0">
            <a:spAutoFit/>
          </a:bodyPr>
          <a:lstStyle/>
          <a:p>
            <a:pPr marL="0" marR="0" lvl="0" indent="0" algn="l" defTabSz="457200" rtl="0" eaLnBrk="1" fontAlgn="auto" latinLnBrk="0" hangingPunct="1">
              <a:lnSpc>
                <a:spcPts val="24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rPr>
              <a:t>We keep power flowing to your customers</a:t>
            </a:r>
          </a:p>
        </p:txBody>
      </p:sp>
      <p:sp>
        <p:nvSpPr>
          <p:cNvPr id="48" name="TextBox 47">
            <a:extLst>
              <a:ext uri="{FF2B5EF4-FFF2-40B4-BE49-F238E27FC236}">
                <a16:creationId xmlns:a16="http://schemas.microsoft.com/office/drawing/2014/main" id="{0BB511D3-82AF-FA59-1A4A-70D2B7A7470F}"/>
              </a:ext>
            </a:extLst>
          </p:cNvPr>
          <p:cNvSpPr txBox="1"/>
          <p:nvPr/>
        </p:nvSpPr>
        <p:spPr>
          <a:xfrm>
            <a:off x="8755287" y="1206231"/>
            <a:ext cx="1419225" cy="335348"/>
          </a:xfrm>
          <a:prstGeom prst="rect">
            <a:avLst/>
          </a:prstGeom>
          <a:noFill/>
        </p:spPr>
        <p:txBody>
          <a:bodyPr wrap="square" rtlCol="0">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0" lang="en-GB" sz="1600" u="none" strike="noStrike" kern="1200" cap="none" spc="0" normalizeH="0" baseline="0" noProof="0" dirty="0">
                <a:ln>
                  <a:noFill/>
                </a:ln>
                <a:solidFill>
                  <a:srgbClr val="1C2E39"/>
                </a:solidFill>
                <a:effectLst/>
                <a:uLnTx/>
                <a:uFillTx/>
                <a:latin typeface="Tahoma" panose="020B0604030504040204" pitchFamily="34" charset="0"/>
              </a:rPr>
              <a:t>Utilities</a:t>
            </a:r>
            <a:endParaRPr lang="en-GB" sz="2800" dirty="0">
              <a:solidFill>
                <a:srgbClr val="1C2E39"/>
              </a:solidFill>
              <a:latin typeface="Tahoma" panose="020B0604030504040204" pitchFamily="34" charset="0"/>
            </a:endParaRPr>
          </a:p>
        </p:txBody>
      </p:sp>
      <p:sp>
        <p:nvSpPr>
          <p:cNvPr id="52" name="TextBox 51">
            <a:extLst>
              <a:ext uri="{FF2B5EF4-FFF2-40B4-BE49-F238E27FC236}">
                <a16:creationId xmlns:a16="http://schemas.microsoft.com/office/drawing/2014/main" id="{D568716F-C84E-8561-13B4-6541E2DA4712}"/>
              </a:ext>
            </a:extLst>
          </p:cNvPr>
          <p:cNvSpPr txBox="1"/>
          <p:nvPr/>
        </p:nvSpPr>
        <p:spPr>
          <a:xfrm>
            <a:off x="7952726" y="2036873"/>
            <a:ext cx="6676142" cy="2789125"/>
          </a:xfrm>
          <a:prstGeom prst="rect">
            <a:avLst/>
          </a:prstGeom>
          <a:noFill/>
        </p:spPr>
        <p:txBody>
          <a:bodyPr wrap="square" numCol="2" spcCol="25200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lang="en-GB" sz="1100" dirty="0">
                <a:latin typeface="Tahoma" panose="020B0604030504040204" pitchFamily="34" charset="0"/>
                <a:ea typeface="Tahoma" panose="020B0604030504040204" pitchFamily="34" charset="0"/>
                <a:cs typeface="Tahoma" panose="020B0604030504040204" pitchFamily="34" charset="0"/>
              </a:rPr>
              <a:t>We believe our power generation, transmission, and distribution expertise is second to none. Whether you’re bringing  a power plant online</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or need flexible power and distribution during planned or unplanned outages, Aggreko has</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a trusted track record.</a:t>
            </a:r>
            <a:br>
              <a:rPr lang="en-GB" sz="1100" dirty="0">
                <a:latin typeface="Tahoma" panose="020B0604030504040204" pitchFamily="34" charset="0"/>
                <a:ea typeface="Tahoma" panose="020B0604030504040204" pitchFamily="34" charset="0"/>
                <a:cs typeface="Tahoma" panose="020B0604030504040204" pitchFamily="34" charset="0"/>
              </a:rPr>
            </a:br>
            <a:endParaRPr lang="en-GB" sz="110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ts val="1500"/>
              </a:lnSpc>
              <a:spcBef>
                <a:spcPts val="0"/>
              </a:spcBef>
              <a:spcAft>
                <a:spcPts val="0"/>
              </a:spcAft>
              <a:buClrTx/>
              <a:buSzTx/>
              <a:buFontTx/>
              <a:buNone/>
              <a:tabLst/>
              <a:defRPr/>
            </a:pPr>
            <a:r>
              <a:rPr lang="en-GB" sz="1100" dirty="0">
                <a:latin typeface="Tahoma" panose="020B0604030504040204" pitchFamily="34" charset="0"/>
                <a:ea typeface="Tahoma" panose="020B0604030504040204" pitchFamily="34" charset="0"/>
                <a:cs typeface="Tahoma" panose="020B0604030504040204" pitchFamily="34" charset="0"/>
              </a:rPr>
              <a:t>We know that no two plants are the same.</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So instead of supplying off-the-shelf rental equipment, we listen to your needs, work out</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the best approach, then engineer, deliver,</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install, monitor, and maintain the best solution</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for the job. </a:t>
            </a:r>
          </a:p>
          <a:p>
            <a:pPr marL="0" marR="0" lvl="0" indent="0" algn="l" defTabSz="457200" rtl="0" eaLnBrk="1" fontAlgn="auto" latinLnBrk="0" hangingPunct="1">
              <a:lnSpc>
                <a:spcPts val="1500"/>
              </a:lnSpc>
              <a:spcBef>
                <a:spcPts val="0"/>
              </a:spcBef>
              <a:spcAft>
                <a:spcPts val="0"/>
              </a:spcAft>
              <a:buClrTx/>
              <a:buSzTx/>
              <a:buFontTx/>
              <a:buNone/>
              <a:tabLst/>
              <a:defRPr/>
            </a:pPr>
            <a:endParaRPr lang="en-GB" sz="110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ts val="1500"/>
              </a:lnSpc>
              <a:spcBef>
                <a:spcPts val="0"/>
              </a:spcBef>
              <a:spcAft>
                <a:spcPts val="0"/>
              </a:spcAft>
              <a:buClrTx/>
              <a:buSzTx/>
              <a:buFontTx/>
              <a:buNone/>
              <a:tabLst/>
              <a:defRPr/>
            </a:pPr>
            <a:r>
              <a:rPr lang="en-GB" sz="1100" dirty="0">
                <a:latin typeface="Tahoma" panose="020B0604030504040204" pitchFamily="34" charset="0"/>
                <a:ea typeface="Tahoma" panose="020B0604030504040204" pitchFamily="34" charset="0"/>
                <a:cs typeface="Tahoma" panose="020B0604030504040204" pitchFamily="34" charset="0"/>
              </a:rPr>
              <a:t>Most of the time, this means we custom design power systems for our customers, and this is where we excel. Our electrical engineers and industry-savvy technicians are certified to work</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in the utilities industry, which means we know how to reduce outage days, keep customer interruptions to a minimum and maintain</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a safe working environment. </a:t>
            </a:r>
          </a:p>
          <a:p>
            <a:pPr marL="0" marR="0" lvl="0" indent="0" algn="l" defTabSz="457200" rtl="0" eaLnBrk="1" fontAlgn="auto" latinLnBrk="0" hangingPunct="1">
              <a:lnSpc>
                <a:spcPts val="1500"/>
              </a:lnSpc>
              <a:spcBef>
                <a:spcPts val="0"/>
              </a:spcBef>
              <a:spcAft>
                <a:spcPts val="0"/>
              </a:spcAft>
              <a:buClrTx/>
              <a:buSzTx/>
              <a:buFontTx/>
              <a:buNone/>
              <a:tabLst/>
              <a:defRPr/>
            </a:pPr>
            <a:endParaRPr lang="en-GB" sz="110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ts val="1500"/>
              </a:lnSpc>
              <a:spcBef>
                <a:spcPts val="0"/>
              </a:spcBef>
              <a:spcAft>
                <a:spcPts val="0"/>
              </a:spcAft>
              <a:buClrTx/>
              <a:buSzTx/>
              <a:buFontTx/>
              <a:buNone/>
              <a:tabLst/>
              <a:defRPr/>
            </a:pPr>
            <a:r>
              <a:rPr lang="en-GB" sz="1100" dirty="0">
                <a:latin typeface="Tahoma" panose="020B0604030504040204" pitchFamily="34" charset="0"/>
                <a:ea typeface="Tahoma" panose="020B0604030504040204" pitchFamily="34" charset="0"/>
                <a:cs typeface="Tahoma" panose="020B0604030504040204" pitchFamily="34" charset="0"/>
              </a:rPr>
              <a:t>You’ll be in safe hands with us as your</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utility partner.</a:t>
            </a:r>
            <a:endParaRPr kumimoji="0" lang="en-GB" sz="1100" i="0" u="none" strike="noStrike" kern="1200" cap="none" spc="0" normalizeH="0" baseline="0" noProof="0" dirty="0">
              <a:ln>
                <a:noFill/>
              </a:ln>
              <a:solidFill>
                <a:srgbClr val="1C2E3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id="{7B6019C4-B83B-9E9F-1057-C7DEC66CD8D2}"/>
              </a:ext>
            </a:extLst>
          </p:cNvPr>
          <p:cNvSpPr txBox="1"/>
          <p:nvPr/>
        </p:nvSpPr>
        <p:spPr>
          <a:xfrm>
            <a:off x="7959075" y="8629650"/>
            <a:ext cx="3333101" cy="1292662"/>
          </a:xfrm>
          <a:prstGeom prst="rect">
            <a:avLst/>
          </a:prstGeom>
          <a:noFill/>
        </p:spPr>
        <p:txBody>
          <a:bodyPr wrap="square" rtlCol="0">
            <a:spAutoFit/>
          </a:bodyPr>
          <a:lstStyle/>
          <a:p>
            <a:pPr>
              <a:lnSpc>
                <a:spcPts val="3000"/>
              </a:lnSpc>
            </a:pPr>
            <a:r>
              <a:rPr lang="en-GB" sz="2600" b="1" dirty="0">
                <a:solidFill>
                  <a:schemeClr val="bg1"/>
                </a:solidFill>
                <a:latin typeface="Tahoma" panose="020B0604030504040204" pitchFamily="34" charset="0"/>
                <a:ea typeface="Tahoma" panose="020B0604030504040204" pitchFamily="34" charset="0"/>
                <a:cs typeface="Tahoma" panose="020B0604030504040204" pitchFamily="34" charset="0"/>
              </a:rPr>
              <a:t>Aggreko’s control platform for peace of mind</a:t>
            </a:r>
          </a:p>
        </p:txBody>
      </p:sp>
      <p:sp>
        <p:nvSpPr>
          <p:cNvPr id="53" name="TextBox 52">
            <a:extLst>
              <a:ext uri="{FF2B5EF4-FFF2-40B4-BE49-F238E27FC236}">
                <a16:creationId xmlns:a16="http://schemas.microsoft.com/office/drawing/2014/main" id="{560B390A-C67F-3DB4-F51C-8E156048EBAB}"/>
              </a:ext>
            </a:extLst>
          </p:cNvPr>
          <p:cNvSpPr txBox="1"/>
          <p:nvPr/>
        </p:nvSpPr>
        <p:spPr>
          <a:xfrm>
            <a:off x="11357980" y="8663104"/>
            <a:ext cx="3471567" cy="1227324"/>
          </a:xfrm>
          <a:prstGeom prst="rect">
            <a:avLst/>
          </a:prstGeom>
          <a:noFill/>
        </p:spPr>
        <p:txBody>
          <a:bodyPr wrap="square" rtlCol="0">
            <a:spAutoFit/>
          </a:bodyPr>
          <a:lstStyle/>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The Aggreko Control Platform is the final piece of the energy management puzzle. The system integrates with our thermal, PV and battery storage systems to provide a secure, simple and reliable platform for the management of distributed energy resources (DERs) to solve complex energy problems.</a:t>
            </a:r>
          </a:p>
        </p:txBody>
      </p:sp>
      <p:pic>
        <p:nvPicPr>
          <p:cNvPr id="55" name="Picture 54">
            <a:extLst>
              <a:ext uri="{FF2B5EF4-FFF2-40B4-BE49-F238E27FC236}">
                <a16:creationId xmlns:a16="http://schemas.microsoft.com/office/drawing/2014/main" id="{40D5B5DE-BD88-1C24-8D70-BB9F42CE3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9350" y="5500934"/>
            <a:ext cx="7560000" cy="2716560"/>
          </a:xfrm>
          <a:prstGeom prst="rect">
            <a:avLst/>
          </a:prstGeom>
        </p:spPr>
      </p:pic>
      <p:pic>
        <p:nvPicPr>
          <p:cNvPr id="58" name="Picture 57">
            <a:extLst>
              <a:ext uri="{FF2B5EF4-FFF2-40B4-BE49-F238E27FC236}">
                <a16:creationId xmlns:a16="http://schemas.microsoft.com/office/drawing/2014/main" id="{AA026C3F-0889-B678-5E82-1A7A2D2C1B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15284" y="1025316"/>
            <a:ext cx="647273" cy="647273"/>
          </a:xfrm>
          <a:prstGeom prst="rect">
            <a:avLst/>
          </a:prstGeom>
        </p:spPr>
      </p:pic>
      <p:pic>
        <p:nvPicPr>
          <p:cNvPr id="61" name="Picture 60">
            <a:extLst>
              <a:ext uri="{FF2B5EF4-FFF2-40B4-BE49-F238E27FC236}">
                <a16:creationId xmlns:a16="http://schemas.microsoft.com/office/drawing/2014/main" id="{ED943D1A-820B-4E56-1740-8B9E5DB903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05029" y="6268991"/>
            <a:ext cx="610439" cy="610439"/>
          </a:xfrm>
          <a:prstGeom prst="rect">
            <a:avLst/>
          </a:prstGeom>
        </p:spPr>
      </p:pic>
      <p:pic>
        <p:nvPicPr>
          <p:cNvPr id="63" name="Picture 62">
            <a:extLst>
              <a:ext uri="{FF2B5EF4-FFF2-40B4-BE49-F238E27FC236}">
                <a16:creationId xmlns:a16="http://schemas.microsoft.com/office/drawing/2014/main" id="{3BE493F0-8484-7B2F-B5AA-E9DEAC1B29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163" y="6269411"/>
            <a:ext cx="609599" cy="609599"/>
          </a:xfrm>
          <a:prstGeom prst="rect">
            <a:avLst/>
          </a:prstGeom>
        </p:spPr>
      </p:pic>
      <p:sp>
        <p:nvSpPr>
          <p:cNvPr id="26" name="TextBox 25">
            <a:extLst>
              <a:ext uri="{FF2B5EF4-FFF2-40B4-BE49-F238E27FC236}">
                <a16:creationId xmlns:a16="http://schemas.microsoft.com/office/drawing/2014/main" id="{2305D9C9-2DDD-A69B-C2C7-43C92AFDB057}"/>
              </a:ext>
            </a:extLst>
          </p:cNvPr>
          <p:cNvSpPr txBox="1"/>
          <p:nvPr/>
        </p:nvSpPr>
        <p:spPr>
          <a:xfrm>
            <a:off x="12960350" y="371475"/>
            <a:ext cx="1799484" cy="238128"/>
          </a:xfrm>
          <a:prstGeom prst="rect">
            <a:avLst/>
          </a:prstGeom>
          <a:noFill/>
        </p:spPr>
        <p:txBody>
          <a:bodyPr wrap="square" rtlCol="0">
            <a:spAutoFit/>
          </a:bodyPr>
          <a:lstStyle/>
          <a:p>
            <a:pPr algn="r"/>
            <a:r>
              <a:rPr lang="en-GB" sz="900" b="1" spc="300" dirty="0">
                <a:latin typeface="Franklin Gothic Demi" panose="020B0603020102020204" pitchFamily="34" charset="0"/>
              </a:rPr>
              <a:t>LONG-TERM POWER</a:t>
            </a:r>
          </a:p>
        </p:txBody>
      </p:sp>
      <p:cxnSp>
        <p:nvCxnSpPr>
          <p:cNvPr id="2" name="Straight Connector 1">
            <a:extLst>
              <a:ext uri="{FF2B5EF4-FFF2-40B4-BE49-F238E27FC236}">
                <a16:creationId xmlns:a16="http://schemas.microsoft.com/office/drawing/2014/main" id="{1A4727C8-A402-4CED-8CDB-BD1D975BCE31}"/>
              </a:ext>
            </a:extLst>
          </p:cNvPr>
          <p:cNvCxnSpPr>
            <a:cxnSpLocks/>
          </p:cNvCxnSpPr>
          <p:nvPr/>
        </p:nvCxnSpPr>
        <p:spPr>
          <a:xfrm>
            <a:off x="13086413" y="609603"/>
            <a:ext cx="1525845" cy="0"/>
          </a:xfrm>
          <a:prstGeom prst="line">
            <a:avLst/>
          </a:prstGeom>
          <a:ln w="25400">
            <a:solidFill>
              <a:srgbClr val="F26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878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917B3FB2-9979-1FCD-3741-6EF89FDE4427}"/>
              </a:ext>
            </a:extLst>
          </p:cNvPr>
          <p:cNvSpPr/>
          <p:nvPr/>
        </p:nvSpPr>
        <p:spPr>
          <a:xfrm>
            <a:off x="7559675" y="0"/>
            <a:ext cx="7559675" cy="3900960"/>
          </a:xfrm>
          <a:prstGeom prst="rect">
            <a:avLst/>
          </a:prstGeom>
          <a:solidFill>
            <a:srgbClr val="E8E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4CCE222E-AEC2-DCE9-2EBE-09070C290952}"/>
              </a:ext>
            </a:extLst>
          </p:cNvPr>
          <p:cNvSpPr/>
          <p:nvPr/>
        </p:nvSpPr>
        <p:spPr>
          <a:xfrm>
            <a:off x="7559675" y="7613239"/>
            <a:ext cx="7559675" cy="1137061"/>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77C8E311-F068-6797-3381-E47D40996923}"/>
              </a:ext>
            </a:extLst>
          </p:cNvPr>
          <p:cNvSpPr/>
          <p:nvPr/>
        </p:nvSpPr>
        <p:spPr>
          <a:xfrm>
            <a:off x="7559675" y="8750300"/>
            <a:ext cx="7559675" cy="1941513"/>
          </a:xfrm>
          <a:prstGeom prst="rect">
            <a:avLst/>
          </a:prstGeom>
          <a:solidFill>
            <a:srgbClr val="364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6A470CF8-5E8C-C101-2419-08D65BE53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 y="2910"/>
            <a:ext cx="7560000" cy="3900960"/>
          </a:xfrm>
          <a:prstGeom prst="rect">
            <a:avLst/>
          </a:prstGeom>
        </p:spPr>
      </p:pic>
      <p:sp>
        <p:nvSpPr>
          <p:cNvPr id="21" name="Rectangle 20">
            <a:extLst>
              <a:ext uri="{FF2B5EF4-FFF2-40B4-BE49-F238E27FC236}">
                <a16:creationId xmlns:a16="http://schemas.microsoft.com/office/drawing/2014/main" id="{16B3F20E-7E36-E9E8-2136-4E79FAFF3D99}"/>
              </a:ext>
            </a:extLst>
          </p:cNvPr>
          <p:cNvSpPr/>
          <p:nvPr/>
        </p:nvSpPr>
        <p:spPr>
          <a:xfrm>
            <a:off x="0" y="6007100"/>
            <a:ext cx="7560000" cy="4684713"/>
          </a:xfrm>
          <a:prstGeom prst="rect">
            <a:avLst/>
          </a:prstGeom>
          <a:solidFill>
            <a:srgbClr val="C3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598EE851-DEEE-E605-A2E8-1685B91AEA72}"/>
              </a:ext>
            </a:extLst>
          </p:cNvPr>
          <p:cNvSpPr>
            <a:spLocks noGrp="1"/>
          </p:cNvSpPr>
          <p:nvPr>
            <p:ph type="sldNum" sz="quarter" idx="12"/>
          </p:nvPr>
        </p:nvSpPr>
        <p:spPr/>
        <p:txBody>
          <a:bodyPr/>
          <a:lstStyle/>
          <a:p>
            <a:fld id="{D820F4B2-F1D7-483F-BB88-6232A6AE082A}" type="slidenum">
              <a:rPr lang="en-GB" smtClean="0">
                <a:solidFill>
                  <a:schemeClr val="bg1"/>
                </a:solidFill>
              </a:rPr>
              <a:t>12</a:t>
            </a:fld>
            <a:endParaRPr lang="en-GB" dirty="0">
              <a:solidFill>
                <a:schemeClr val="bg1"/>
              </a:solidFill>
            </a:endParaRPr>
          </a:p>
        </p:txBody>
      </p:sp>
      <p:sp>
        <p:nvSpPr>
          <p:cNvPr id="10" name="TextBox 9">
            <a:extLst>
              <a:ext uri="{FF2B5EF4-FFF2-40B4-BE49-F238E27FC236}">
                <a16:creationId xmlns:a16="http://schemas.microsoft.com/office/drawing/2014/main" id="{C91937DC-BE49-F756-DEA5-73AA5116AB39}"/>
              </a:ext>
            </a:extLst>
          </p:cNvPr>
          <p:cNvSpPr txBox="1"/>
          <p:nvPr/>
        </p:nvSpPr>
        <p:spPr>
          <a:xfrm>
            <a:off x="409573" y="1062036"/>
            <a:ext cx="5505450" cy="1438855"/>
          </a:xfrm>
          <a:prstGeom prst="rect">
            <a:avLst/>
          </a:prstGeom>
          <a:noFill/>
        </p:spPr>
        <p:txBody>
          <a:bodyPr wrap="square" rtlCol="0">
            <a:spAutoFit/>
          </a:bodyPr>
          <a:lstStyle/>
          <a:p>
            <a:pPr>
              <a:lnSpc>
                <a:spcPts val="3500"/>
              </a:lnSpc>
            </a:pPr>
            <a:r>
              <a:rPr lang="en-GB" sz="3050" b="1" dirty="0">
                <a:solidFill>
                  <a:schemeClr val="bg1"/>
                </a:solidFill>
                <a:latin typeface="Tahoma" panose="020B0604030504040204" pitchFamily="34" charset="0"/>
                <a:ea typeface="Tahoma" panose="020B0604030504040204" pitchFamily="34" charset="0"/>
                <a:cs typeface="Tahoma" panose="020B0604030504040204" pitchFamily="34" charset="0"/>
              </a:rPr>
              <a:t>One of the world’s largest renewable microgrids powers remote gold mine</a:t>
            </a:r>
          </a:p>
        </p:txBody>
      </p:sp>
      <p:sp>
        <p:nvSpPr>
          <p:cNvPr id="12" name="TextBox 11">
            <a:extLst>
              <a:ext uri="{FF2B5EF4-FFF2-40B4-BE49-F238E27FC236}">
                <a16:creationId xmlns:a16="http://schemas.microsoft.com/office/drawing/2014/main" id="{5030F2E4-C975-17C1-6840-1FF5C8556989}"/>
              </a:ext>
            </a:extLst>
          </p:cNvPr>
          <p:cNvSpPr txBox="1"/>
          <p:nvPr/>
        </p:nvSpPr>
        <p:spPr>
          <a:xfrm>
            <a:off x="413383" y="4102842"/>
            <a:ext cx="17278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CUSTOMER</a:t>
            </a:r>
          </a:p>
          <a:p>
            <a:pPr>
              <a:lnSpc>
                <a:spcPts val="1500"/>
              </a:lnSpc>
            </a:pPr>
            <a:r>
              <a:rPr lang="en-GB" sz="900" dirty="0">
                <a:solidFill>
                  <a:srgbClr val="1C2E39"/>
                </a:solidFill>
                <a:latin typeface="Tahoma" panose="020B0604030504040204" pitchFamily="34" charset="0"/>
              </a:rPr>
              <a:t>Gold Fields Australia</a:t>
            </a:r>
          </a:p>
        </p:txBody>
      </p:sp>
      <p:sp>
        <p:nvSpPr>
          <p:cNvPr id="13" name="TextBox 12">
            <a:extLst>
              <a:ext uri="{FF2B5EF4-FFF2-40B4-BE49-F238E27FC236}">
                <a16:creationId xmlns:a16="http://schemas.microsoft.com/office/drawing/2014/main" id="{FFEF1BF5-C852-ABEF-5245-0E0960FE8EAC}"/>
              </a:ext>
            </a:extLst>
          </p:cNvPr>
          <p:cNvSpPr txBox="1"/>
          <p:nvPr/>
        </p:nvSpPr>
        <p:spPr>
          <a:xfrm>
            <a:off x="413383" y="4621002"/>
            <a:ext cx="18802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LOCATION</a:t>
            </a:r>
          </a:p>
          <a:p>
            <a:pPr>
              <a:lnSpc>
                <a:spcPts val="1500"/>
              </a:lnSpc>
            </a:pPr>
            <a:r>
              <a:rPr lang="en-GB" sz="900" dirty="0">
                <a:solidFill>
                  <a:srgbClr val="1C2E39"/>
                </a:solidFill>
                <a:latin typeface="Tahoma" panose="020B0604030504040204" pitchFamily="34" charset="0"/>
              </a:rPr>
              <a:t>Laverton, Western Australia</a:t>
            </a:r>
          </a:p>
        </p:txBody>
      </p:sp>
      <p:sp>
        <p:nvSpPr>
          <p:cNvPr id="14" name="TextBox 13">
            <a:extLst>
              <a:ext uri="{FF2B5EF4-FFF2-40B4-BE49-F238E27FC236}">
                <a16:creationId xmlns:a16="http://schemas.microsoft.com/office/drawing/2014/main" id="{DE90BB7B-2579-308B-EC35-B053ACE8F70A}"/>
              </a:ext>
            </a:extLst>
          </p:cNvPr>
          <p:cNvSpPr txBox="1"/>
          <p:nvPr/>
        </p:nvSpPr>
        <p:spPr>
          <a:xfrm>
            <a:off x="413383" y="5188692"/>
            <a:ext cx="18802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SECTOR</a:t>
            </a:r>
          </a:p>
          <a:p>
            <a:pPr>
              <a:lnSpc>
                <a:spcPts val="1500"/>
              </a:lnSpc>
            </a:pPr>
            <a:r>
              <a:rPr lang="en-GB" sz="900" dirty="0">
                <a:solidFill>
                  <a:srgbClr val="1C2E39"/>
                </a:solidFill>
                <a:latin typeface="Tahoma" panose="020B0604030504040204" pitchFamily="34" charset="0"/>
              </a:rPr>
              <a:t>Mining</a:t>
            </a:r>
          </a:p>
        </p:txBody>
      </p:sp>
      <p:sp>
        <p:nvSpPr>
          <p:cNvPr id="15" name="TextBox 14">
            <a:extLst>
              <a:ext uri="{FF2B5EF4-FFF2-40B4-BE49-F238E27FC236}">
                <a16:creationId xmlns:a16="http://schemas.microsoft.com/office/drawing/2014/main" id="{476AABD2-E32E-7C8D-1249-AD1D7C9BBAD0}"/>
              </a:ext>
            </a:extLst>
          </p:cNvPr>
          <p:cNvSpPr txBox="1"/>
          <p:nvPr/>
        </p:nvSpPr>
        <p:spPr>
          <a:xfrm>
            <a:off x="2642233" y="4098504"/>
            <a:ext cx="1880237" cy="265329"/>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KEY FACTS</a:t>
            </a:r>
          </a:p>
        </p:txBody>
      </p:sp>
      <p:sp>
        <p:nvSpPr>
          <p:cNvPr id="16" name="TextBox 15">
            <a:extLst>
              <a:ext uri="{FF2B5EF4-FFF2-40B4-BE49-F238E27FC236}">
                <a16:creationId xmlns:a16="http://schemas.microsoft.com/office/drawing/2014/main" id="{05389509-E779-A2D0-856B-308204621C70}"/>
              </a:ext>
            </a:extLst>
          </p:cNvPr>
          <p:cNvSpPr txBox="1"/>
          <p:nvPr/>
        </p:nvSpPr>
        <p:spPr>
          <a:xfrm>
            <a:off x="2638423" y="5295372"/>
            <a:ext cx="1297307"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ea typeface="Tahoma" panose="020B0604030504040204" pitchFamily="34" charset="0"/>
                <a:cs typeface="Tahoma" panose="020B0604030504040204" pitchFamily="34" charset="0"/>
              </a:rPr>
              <a:t>23,040</a:t>
            </a:r>
            <a:endParaRPr lang="en-GB" sz="2500" b="1" dirty="0">
              <a:solidFill>
                <a:srgbClr val="939598"/>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00" dirty="0">
                <a:solidFill>
                  <a:srgbClr val="1C2E39"/>
                </a:solidFill>
                <a:latin typeface="Tahoma" panose="020B0604030504040204" pitchFamily="34" charset="0"/>
              </a:rPr>
              <a:t>Solar panels</a:t>
            </a:r>
          </a:p>
        </p:txBody>
      </p:sp>
      <p:sp>
        <p:nvSpPr>
          <p:cNvPr id="17" name="TextBox 16">
            <a:extLst>
              <a:ext uri="{FF2B5EF4-FFF2-40B4-BE49-F238E27FC236}">
                <a16:creationId xmlns:a16="http://schemas.microsoft.com/office/drawing/2014/main" id="{4B3B9E76-4EE8-9079-0CB8-F69443BF855D}"/>
              </a:ext>
            </a:extLst>
          </p:cNvPr>
          <p:cNvSpPr txBox="1"/>
          <p:nvPr/>
        </p:nvSpPr>
        <p:spPr>
          <a:xfrm>
            <a:off x="4025263" y="5295372"/>
            <a:ext cx="1478203"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ea typeface="Tahoma" panose="020B0604030504040204" pitchFamily="34" charset="0"/>
                <a:cs typeface="Tahoma" panose="020B0604030504040204" pitchFamily="34" charset="0"/>
              </a:rPr>
              <a:t>7.7</a:t>
            </a:r>
            <a:r>
              <a:rPr lang="en-GB" sz="2500" b="1" dirty="0">
                <a:solidFill>
                  <a:srgbClr val="374479"/>
                </a:solidFill>
                <a:latin typeface="Tahoma" panose="020B0604030504040204" pitchFamily="34" charset="0"/>
                <a:ea typeface="Tahoma" panose="020B0604030504040204" pitchFamily="34" charset="0"/>
                <a:cs typeface="Tahoma" panose="020B0604030504040204" pitchFamily="34" charset="0"/>
              </a:rPr>
              <a:t> </a:t>
            </a:r>
            <a:r>
              <a:rPr lang="en-GB" sz="2500" b="1" dirty="0">
                <a:solidFill>
                  <a:srgbClr val="939598"/>
                </a:solidFill>
                <a:latin typeface="Tahoma" panose="020B0604030504040204" pitchFamily="34" charset="0"/>
                <a:ea typeface="Tahoma" panose="020B0604030504040204" pitchFamily="34" charset="0"/>
                <a:cs typeface="Tahoma" panose="020B0604030504040204" pitchFamily="34" charset="0"/>
              </a:rPr>
              <a:t>MW</a:t>
            </a:r>
          </a:p>
          <a:p>
            <a:pPr>
              <a:lnSpc>
                <a:spcPts val="1500"/>
              </a:lnSpc>
            </a:pPr>
            <a:r>
              <a:rPr lang="en-GB" sz="900" dirty="0">
                <a:solidFill>
                  <a:srgbClr val="1C2E39"/>
                </a:solidFill>
                <a:latin typeface="Tahoma" panose="020B0604030504040204" pitchFamily="34" charset="0"/>
              </a:rPr>
              <a:t>Solar power</a:t>
            </a:r>
          </a:p>
        </p:txBody>
      </p:sp>
      <p:sp>
        <p:nvSpPr>
          <p:cNvPr id="18" name="TextBox 17">
            <a:extLst>
              <a:ext uri="{FF2B5EF4-FFF2-40B4-BE49-F238E27FC236}">
                <a16:creationId xmlns:a16="http://schemas.microsoft.com/office/drawing/2014/main" id="{2D7B34EE-EF12-90F3-AE07-B00822A6DD45}"/>
              </a:ext>
            </a:extLst>
          </p:cNvPr>
          <p:cNvSpPr txBox="1"/>
          <p:nvPr/>
        </p:nvSpPr>
        <p:spPr>
          <a:xfrm>
            <a:off x="424813" y="6428575"/>
            <a:ext cx="1880237" cy="268407"/>
          </a:xfrm>
          <a:prstGeom prst="rect">
            <a:avLst/>
          </a:prstGeom>
          <a:noFill/>
        </p:spPr>
        <p:txBody>
          <a:bodyPr wrap="square" rtlCol="0">
            <a:spAutoFit/>
          </a:bodyPr>
          <a:lstStyle/>
          <a:p>
            <a:pPr>
              <a:lnSpc>
                <a:spcPts val="1500"/>
              </a:lnSpc>
            </a:pPr>
            <a:r>
              <a:rPr lang="en-GB" sz="1000" b="1" spc="300" dirty="0">
                <a:solidFill>
                  <a:srgbClr val="374479"/>
                </a:solidFill>
                <a:latin typeface="Franklin Gothic Demi" panose="020B0603020102020204" pitchFamily="34" charset="0"/>
              </a:rPr>
              <a:t>THE CHALLENGE</a:t>
            </a:r>
            <a:endParaRPr lang="en-GB" sz="1000" b="1" dirty="0">
              <a:solidFill>
                <a:srgbClr val="1C2E39"/>
              </a:solidFill>
              <a:latin typeface="Franklin Gothic Demi" panose="020B0603020102020204" pitchFamily="34" charset="0"/>
            </a:endParaRPr>
          </a:p>
        </p:txBody>
      </p:sp>
      <p:sp>
        <p:nvSpPr>
          <p:cNvPr id="19" name="TextBox 18">
            <a:extLst>
              <a:ext uri="{FF2B5EF4-FFF2-40B4-BE49-F238E27FC236}">
                <a16:creationId xmlns:a16="http://schemas.microsoft.com/office/drawing/2014/main" id="{73F7BABA-8649-75EB-773F-23AAE49C5059}"/>
              </a:ext>
            </a:extLst>
          </p:cNvPr>
          <p:cNvSpPr txBox="1"/>
          <p:nvPr/>
        </p:nvSpPr>
        <p:spPr>
          <a:xfrm>
            <a:off x="412113" y="6867141"/>
            <a:ext cx="5751197" cy="502702"/>
          </a:xfrm>
          <a:prstGeom prst="rect">
            <a:avLst/>
          </a:prstGeom>
          <a:noFill/>
        </p:spPr>
        <p:txBody>
          <a:bodyPr wrap="square" rtlCol="0">
            <a:spAutoFit/>
          </a:bodyPr>
          <a:lstStyle/>
          <a:p>
            <a:pPr>
              <a:lnSpc>
                <a:spcPts val="1600"/>
              </a:lnSpc>
            </a:pPr>
            <a:r>
              <a:rPr lang="en-GB" sz="1550" b="1" dirty="0">
                <a:solidFill>
                  <a:srgbClr val="1C2E39"/>
                </a:solidFill>
                <a:latin typeface="Tahoma" panose="020B0604030504040204" pitchFamily="34" charset="0"/>
                <a:ea typeface="Tahoma" panose="020B0604030504040204" pitchFamily="34" charset="0"/>
                <a:cs typeface="Tahoma" panose="020B0604030504040204" pitchFamily="34" charset="0"/>
              </a:rPr>
              <a:t>Help our customer introduce renewables into their energy mix without compromising power reliability</a:t>
            </a:r>
          </a:p>
        </p:txBody>
      </p:sp>
      <p:sp>
        <p:nvSpPr>
          <p:cNvPr id="20" name="TextBox 19">
            <a:extLst>
              <a:ext uri="{FF2B5EF4-FFF2-40B4-BE49-F238E27FC236}">
                <a16:creationId xmlns:a16="http://schemas.microsoft.com/office/drawing/2014/main" id="{B02CDD82-3127-6C11-DFF0-ED3AEA380E1E}"/>
              </a:ext>
            </a:extLst>
          </p:cNvPr>
          <p:cNvSpPr txBox="1"/>
          <p:nvPr/>
        </p:nvSpPr>
        <p:spPr>
          <a:xfrm>
            <a:off x="412113" y="7449436"/>
            <a:ext cx="6471287" cy="2961323"/>
          </a:xfrm>
          <a:prstGeom prst="rect">
            <a:avLst/>
          </a:prstGeom>
          <a:noFill/>
        </p:spPr>
        <p:txBody>
          <a:bodyPr wrap="square" rtlCol="0">
            <a:spAutoFit/>
          </a:bodyPr>
          <a:lstStyle/>
          <a:p>
            <a:pPr>
              <a:lnSpc>
                <a:spcPts val="1500"/>
              </a:lnSpc>
            </a:pPr>
            <a:r>
              <a:rPr lang="en-GB" sz="1000" dirty="0">
                <a:latin typeface="Tahoma" panose="020B0604030504040204" pitchFamily="34" charset="0"/>
                <a:ea typeface="Tahoma" panose="020B0604030504040204" pitchFamily="34" charset="0"/>
                <a:cs typeface="Tahoma" panose="020B0604030504040204" pitchFamily="34" charset="0"/>
              </a:rPr>
              <a:t>Gold Fields Australia committed to reduce its carbon footprint and use renewables for at least 20% of total</a:t>
            </a:r>
            <a:br>
              <a:rPr lang="en-GB" sz="1000" dirty="0">
                <a:latin typeface="Tahoma" panose="020B0604030504040204" pitchFamily="34" charset="0"/>
                <a:ea typeface="Tahoma" panose="020B0604030504040204" pitchFamily="34" charset="0"/>
                <a:cs typeface="Tahoma" panose="020B0604030504040204" pitchFamily="34" charset="0"/>
              </a:rPr>
            </a:br>
            <a:r>
              <a:rPr lang="en-GB" sz="1000" dirty="0">
                <a:latin typeface="Tahoma" panose="020B0604030504040204" pitchFamily="34" charset="0"/>
                <a:ea typeface="Tahoma" panose="020B0604030504040204" pitchFamily="34" charset="0"/>
                <a:cs typeface="Tahoma" panose="020B0604030504040204" pitchFamily="34" charset="0"/>
              </a:rPr>
              <a:t>life-of-mine power requirements in new projects.</a:t>
            </a:r>
            <a:br>
              <a:rPr lang="en-GB" sz="1000" dirty="0">
                <a:latin typeface="Tahoma" panose="020B0604030504040204" pitchFamily="34" charset="0"/>
                <a:ea typeface="Tahoma" panose="020B0604030504040204" pitchFamily="34" charset="0"/>
                <a:cs typeface="Tahoma" panose="020B0604030504040204" pitchFamily="34" charset="0"/>
              </a:rPr>
            </a:br>
            <a:endParaRPr lang="en-GB" sz="10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00" dirty="0">
                <a:latin typeface="Tahoma" panose="020B0604030504040204" pitchFamily="34" charset="0"/>
                <a:ea typeface="Tahoma" panose="020B0604030504040204" pitchFamily="34" charset="0"/>
                <a:cs typeface="Tahoma" panose="020B0604030504040204" pitchFamily="34" charset="0"/>
              </a:rPr>
              <a:t>Two years previous, after a gas line extension was built by AngloGold Ashanti to service their mining operations in the region, Gold Fields Australia were able to use gas, a cleaner cheaper fuel source than the diesel it was using at the time to power their operations going forward.</a:t>
            </a:r>
            <a:br>
              <a:rPr lang="en-GB" sz="1000" dirty="0">
                <a:latin typeface="Tahoma" panose="020B0604030504040204" pitchFamily="34" charset="0"/>
                <a:ea typeface="Tahoma" panose="020B0604030504040204" pitchFamily="34" charset="0"/>
                <a:cs typeface="Tahoma" panose="020B0604030504040204" pitchFamily="34" charset="0"/>
              </a:rPr>
            </a:br>
            <a:endParaRPr lang="en-GB" sz="10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00" dirty="0">
                <a:latin typeface="Tahoma" panose="020B0604030504040204" pitchFamily="34" charset="0"/>
                <a:ea typeface="Tahoma" panose="020B0604030504040204" pitchFamily="34" charset="0"/>
                <a:cs typeface="Tahoma" panose="020B0604030504040204" pitchFamily="34" charset="0"/>
              </a:rPr>
              <a:t>That’s when they turned to Aggreko to deliver a gas power station. Working closely with them to understand their needs, we delivered highly efficient bespoke modified engines that reduced their fuel costs and environmental impact.</a:t>
            </a:r>
            <a:br>
              <a:rPr lang="en-GB" sz="1000" dirty="0">
                <a:latin typeface="Tahoma" panose="020B0604030504040204" pitchFamily="34" charset="0"/>
                <a:ea typeface="Tahoma" panose="020B0604030504040204" pitchFamily="34" charset="0"/>
                <a:cs typeface="Tahoma" panose="020B0604030504040204" pitchFamily="34" charset="0"/>
              </a:rPr>
            </a:br>
            <a:endParaRPr lang="en-GB" sz="10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00" dirty="0">
                <a:latin typeface="Tahoma" panose="020B0604030504040204" pitchFamily="34" charset="0"/>
                <a:ea typeface="Tahoma" panose="020B0604030504040204" pitchFamily="34" charset="0"/>
                <a:cs typeface="Tahoma" panose="020B0604030504040204" pitchFamily="34" charset="0"/>
              </a:rPr>
              <a:t>Knowing Aggreko had recently announced the launch of microgrids-as-a-service for customers who want to leverage the benefits of a hybrid energy solution while minimizing capital outlay, discussions began about how and if this could be incorporated into their current power package without compromising the micro-grid stability or reliability.</a:t>
            </a:r>
            <a:endParaRPr lang="en-GB" sz="1000" b="1"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F869F1D2-720B-EADA-F8C9-EE128D485151}"/>
              </a:ext>
            </a:extLst>
          </p:cNvPr>
          <p:cNvSpPr txBox="1"/>
          <p:nvPr/>
        </p:nvSpPr>
        <p:spPr>
          <a:xfrm>
            <a:off x="2638423" y="4524632"/>
            <a:ext cx="1297307"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ea typeface="Tahoma" panose="020B0604030504040204" pitchFamily="34" charset="0"/>
                <a:cs typeface="Tahoma" panose="020B0604030504040204" pitchFamily="34" charset="0"/>
              </a:rPr>
              <a:t>2 </a:t>
            </a:r>
            <a:r>
              <a:rPr lang="en-GB" sz="2500" b="1" dirty="0">
                <a:solidFill>
                  <a:srgbClr val="939598"/>
                </a:solidFill>
                <a:latin typeface="Tahoma" panose="020B0604030504040204" pitchFamily="34" charset="0"/>
                <a:ea typeface="Tahoma" panose="020B0604030504040204" pitchFamily="34" charset="0"/>
                <a:cs typeface="Tahoma" panose="020B0604030504040204" pitchFamily="34" charset="0"/>
              </a:rPr>
              <a:t>MW</a:t>
            </a:r>
          </a:p>
          <a:p>
            <a:pPr>
              <a:lnSpc>
                <a:spcPts val="1500"/>
              </a:lnSpc>
            </a:pPr>
            <a:r>
              <a:rPr lang="en-GB" sz="900" dirty="0">
                <a:solidFill>
                  <a:srgbClr val="1C2E39"/>
                </a:solidFill>
                <a:latin typeface="Tahoma" panose="020B0604030504040204" pitchFamily="34" charset="0"/>
              </a:rPr>
              <a:t>Battery storage</a:t>
            </a:r>
          </a:p>
        </p:txBody>
      </p:sp>
      <p:sp>
        <p:nvSpPr>
          <p:cNvPr id="25" name="TextBox 24">
            <a:extLst>
              <a:ext uri="{FF2B5EF4-FFF2-40B4-BE49-F238E27FC236}">
                <a16:creationId xmlns:a16="http://schemas.microsoft.com/office/drawing/2014/main" id="{518C64B4-9F5D-319C-3903-B72BED4C2192}"/>
              </a:ext>
            </a:extLst>
          </p:cNvPr>
          <p:cNvSpPr txBox="1"/>
          <p:nvPr/>
        </p:nvSpPr>
        <p:spPr>
          <a:xfrm>
            <a:off x="4025263" y="4524632"/>
            <a:ext cx="1556387"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ea typeface="Tahoma" panose="020B0604030504040204" pitchFamily="34" charset="0"/>
                <a:cs typeface="Tahoma" panose="020B0604030504040204" pitchFamily="34" charset="0"/>
              </a:rPr>
              <a:t>27 </a:t>
            </a:r>
            <a:r>
              <a:rPr lang="en-GB" sz="2500" b="1" dirty="0">
                <a:solidFill>
                  <a:srgbClr val="939598"/>
                </a:solidFill>
                <a:latin typeface="Tahoma" panose="020B0604030504040204" pitchFamily="34" charset="0"/>
                <a:ea typeface="Tahoma" panose="020B0604030504040204" pitchFamily="34" charset="0"/>
                <a:cs typeface="Tahoma" panose="020B0604030504040204" pitchFamily="34" charset="0"/>
              </a:rPr>
              <a:t>MW</a:t>
            </a:r>
          </a:p>
          <a:p>
            <a:pPr>
              <a:lnSpc>
                <a:spcPts val="1500"/>
              </a:lnSpc>
            </a:pPr>
            <a:r>
              <a:rPr lang="en-GB" sz="900" dirty="0">
                <a:solidFill>
                  <a:srgbClr val="1C2E39"/>
                </a:solidFill>
                <a:latin typeface="Tahoma" panose="020B0604030504040204" pitchFamily="34" charset="0"/>
              </a:rPr>
              <a:t>Gas power</a:t>
            </a:r>
          </a:p>
        </p:txBody>
      </p:sp>
      <p:sp>
        <p:nvSpPr>
          <p:cNvPr id="32" name="TextBox 31">
            <a:extLst>
              <a:ext uri="{FF2B5EF4-FFF2-40B4-BE49-F238E27FC236}">
                <a16:creationId xmlns:a16="http://schemas.microsoft.com/office/drawing/2014/main" id="{579F1462-D5F5-9674-40D5-D71E23DCDB42}"/>
              </a:ext>
            </a:extLst>
          </p:cNvPr>
          <p:cNvSpPr txBox="1"/>
          <p:nvPr/>
        </p:nvSpPr>
        <p:spPr>
          <a:xfrm>
            <a:off x="7980371" y="599437"/>
            <a:ext cx="1880237" cy="268407"/>
          </a:xfrm>
          <a:prstGeom prst="rect">
            <a:avLst/>
          </a:prstGeom>
          <a:noFill/>
        </p:spPr>
        <p:txBody>
          <a:bodyPr wrap="square" rtlCol="0">
            <a:spAutoFit/>
          </a:bodyPr>
          <a:lstStyle/>
          <a:p>
            <a:pPr>
              <a:lnSpc>
                <a:spcPts val="1500"/>
              </a:lnSpc>
            </a:pPr>
            <a:r>
              <a:rPr lang="en-GB" sz="1000" b="1" spc="300" dirty="0">
                <a:solidFill>
                  <a:srgbClr val="36467A"/>
                </a:solidFill>
                <a:latin typeface="Franklin Gothic Demi" panose="020B0603020102020204" pitchFamily="34" charset="0"/>
              </a:rPr>
              <a:t>THE SOLUTION</a:t>
            </a:r>
            <a:endParaRPr lang="en-GB" sz="1000" b="1" dirty="0">
              <a:solidFill>
                <a:srgbClr val="36467A"/>
              </a:solidFill>
              <a:latin typeface="Franklin Gothic Demi" panose="020B0603020102020204" pitchFamily="34" charset="0"/>
            </a:endParaRPr>
          </a:p>
        </p:txBody>
      </p:sp>
      <p:sp>
        <p:nvSpPr>
          <p:cNvPr id="33" name="TextBox 32">
            <a:extLst>
              <a:ext uri="{FF2B5EF4-FFF2-40B4-BE49-F238E27FC236}">
                <a16:creationId xmlns:a16="http://schemas.microsoft.com/office/drawing/2014/main" id="{202CB717-37CA-D496-2074-9EB9EF0E8F3E}"/>
              </a:ext>
            </a:extLst>
          </p:cNvPr>
          <p:cNvSpPr txBox="1"/>
          <p:nvPr/>
        </p:nvSpPr>
        <p:spPr>
          <a:xfrm>
            <a:off x="7980371" y="1042824"/>
            <a:ext cx="5751197" cy="502702"/>
          </a:xfrm>
          <a:prstGeom prst="rect">
            <a:avLst/>
          </a:prstGeom>
          <a:noFill/>
        </p:spPr>
        <p:txBody>
          <a:bodyPr wrap="square" rtlCol="0">
            <a:spAutoFit/>
          </a:bodyPr>
          <a:lstStyle/>
          <a:p>
            <a:pPr>
              <a:lnSpc>
                <a:spcPts val="1600"/>
              </a:lnSpc>
            </a:pPr>
            <a:r>
              <a:rPr lang="en-GB" sz="1550" b="1" dirty="0">
                <a:solidFill>
                  <a:srgbClr val="1C2E39"/>
                </a:solidFill>
                <a:latin typeface="Tahoma" panose="020B0604030504040204" pitchFamily="34" charset="0"/>
                <a:ea typeface="Tahoma" panose="020B0604030504040204" pitchFamily="34" charset="0"/>
                <a:cs typeface="Tahoma" panose="020B0604030504040204" pitchFamily="34" charset="0"/>
              </a:rPr>
              <a:t>Leverage the benefits of hybrid energy and minimise </a:t>
            </a:r>
          </a:p>
          <a:p>
            <a:pPr>
              <a:lnSpc>
                <a:spcPts val="1600"/>
              </a:lnSpc>
            </a:pPr>
            <a:r>
              <a:rPr lang="en-GB" sz="1550" b="1" dirty="0">
                <a:solidFill>
                  <a:srgbClr val="1C2E39"/>
                </a:solidFill>
                <a:latin typeface="Tahoma" panose="020B0604030504040204" pitchFamily="34" charset="0"/>
                <a:ea typeface="Tahoma" panose="020B0604030504040204" pitchFamily="34" charset="0"/>
                <a:cs typeface="Tahoma" panose="020B0604030504040204" pitchFamily="34" charset="0"/>
              </a:rPr>
              <a:t>capital outlay</a:t>
            </a:r>
          </a:p>
        </p:txBody>
      </p:sp>
      <p:sp>
        <p:nvSpPr>
          <p:cNvPr id="34" name="TextBox 33">
            <a:extLst>
              <a:ext uri="{FF2B5EF4-FFF2-40B4-BE49-F238E27FC236}">
                <a16:creationId xmlns:a16="http://schemas.microsoft.com/office/drawing/2014/main" id="{1FB39F29-9C17-6EFB-DB10-069BCEA31821}"/>
              </a:ext>
            </a:extLst>
          </p:cNvPr>
          <p:cNvSpPr txBox="1"/>
          <p:nvPr/>
        </p:nvSpPr>
        <p:spPr>
          <a:xfrm>
            <a:off x="7980371" y="1625119"/>
            <a:ext cx="6906895" cy="2382704"/>
          </a:xfrm>
          <a:prstGeom prst="rect">
            <a:avLst/>
          </a:prstGeom>
          <a:noFill/>
        </p:spPr>
        <p:txBody>
          <a:bodyPr wrap="square" numCol="2" spcCol="180000" rtlCol="0">
            <a:spAutoFit/>
          </a:bodyPr>
          <a:lstStyle/>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To integrate almost 8 MW of solar power generation and 2 MW / 1 MWh battery storage with the existing gas supply as a hybrid power station – under one contract and with no capital outlay.</a:t>
            </a:r>
            <a:br>
              <a:rPr lang="en-GB" sz="950" dirty="0">
                <a:latin typeface="Tahoma" panose="020B0604030504040204" pitchFamily="34" charset="0"/>
                <a:ea typeface="Tahoma" panose="020B0604030504040204" pitchFamily="34" charset="0"/>
                <a:cs typeface="Tahoma" panose="020B0604030504040204" pitchFamily="34" charset="0"/>
              </a:rPr>
            </a:b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This unique energy package combines more than 20,000 solar panels, thermal and battery storage that’s seamlessly integrated and managed by our powerful software platform - guaranteeing full system availability and optimising their existing thermal assets life.</a:t>
            </a: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This new solar gas hybrid power station will meet the increased daily power needs of the entire mine of 24.2 MW, with 8 MW allocated to the Wallaby underground mine and the remaining power for the processing plant, associated facilities and the mine accommodation camp.</a:t>
            </a:r>
            <a:br>
              <a:rPr lang="en-GB" sz="950" dirty="0">
                <a:latin typeface="Tahoma" panose="020B0604030504040204" pitchFamily="34" charset="0"/>
                <a:ea typeface="Tahoma" panose="020B0604030504040204" pitchFamily="34" charset="0"/>
                <a:cs typeface="Tahoma" panose="020B0604030504040204" pitchFamily="34" charset="0"/>
              </a:rPr>
            </a:b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In total, the solar, thermal and battery storage assets will produce around 18 GWh of energy every year, with carbon emissions at the mine expected to be reduced by approximately 9,500 tCO2e. </a:t>
            </a:r>
            <a:endParaRPr lang="en-GB" sz="950" b="1" dirty="0">
              <a:latin typeface="Tahoma" panose="020B0604030504040204" pitchFamily="34" charset="0"/>
              <a:ea typeface="Tahoma" panose="020B0604030504040204" pitchFamily="34" charset="0"/>
              <a:cs typeface="Tahoma" panose="020B0604030504040204" pitchFamily="34" charset="0"/>
            </a:endParaRPr>
          </a:p>
        </p:txBody>
      </p:sp>
      <p:sp>
        <p:nvSpPr>
          <p:cNvPr id="35" name="TextBox 34">
            <a:extLst>
              <a:ext uri="{FF2B5EF4-FFF2-40B4-BE49-F238E27FC236}">
                <a16:creationId xmlns:a16="http://schemas.microsoft.com/office/drawing/2014/main" id="{359996DD-3862-4E5D-BA40-1930EA6CD4E1}"/>
              </a:ext>
            </a:extLst>
          </p:cNvPr>
          <p:cNvSpPr txBox="1"/>
          <p:nvPr/>
        </p:nvSpPr>
        <p:spPr>
          <a:xfrm>
            <a:off x="7980371" y="4030187"/>
            <a:ext cx="1880237" cy="268407"/>
          </a:xfrm>
          <a:prstGeom prst="rect">
            <a:avLst/>
          </a:prstGeom>
          <a:noFill/>
        </p:spPr>
        <p:txBody>
          <a:bodyPr wrap="square" rtlCol="0">
            <a:spAutoFit/>
          </a:bodyPr>
          <a:lstStyle/>
          <a:p>
            <a:pPr>
              <a:lnSpc>
                <a:spcPts val="1500"/>
              </a:lnSpc>
            </a:pPr>
            <a:r>
              <a:rPr lang="en-GB" sz="1000" b="1" spc="300" dirty="0">
                <a:solidFill>
                  <a:srgbClr val="36467A"/>
                </a:solidFill>
                <a:latin typeface="Franklin Gothic Demi" panose="020B0603020102020204" pitchFamily="34" charset="0"/>
              </a:rPr>
              <a:t>THE IMPACT</a:t>
            </a:r>
            <a:endParaRPr lang="en-GB" sz="1000" b="1" dirty="0">
              <a:solidFill>
                <a:srgbClr val="36467A"/>
              </a:solidFill>
              <a:latin typeface="Franklin Gothic Demi" panose="020B0603020102020204" pitchFamily="34" charset="0"/>
            </a:endParaRPr>
          </a:p>
        </p:txBody>
      </p:sp>
      <p:sp>
        <p:nvSpPr>
          <p:cNvPr id="36" name="TextBox 35">
            <a:extLst>
              <a:ext uri="{FF2B5EF4-FFF2-40B4-BE49-F238E27FC236}">
                <a16:creationId xmlns:a16="http://schemas.microsoft.com/office/drawing/2014/main" id="{39F5309A-A44E-0FA9-80A8-A478D88BA155}"/>
              </a:ext>
            </a:extLst>
          </p:cNvPr>
          <p:cNvSpPr txBox="1"/>
          <p:nvPr/>
        </p:nvSpPr>
        <p:spPr>
          <a:xfrm>
            <a:off x="7980371" y="4473574"/>
            <a:ext cx="5751197" cy="707886"/>
          </a:xfrm>
          <a:prstGeom prst="rect">
            <a:avLst/>
          </a:prstGeom>
          <a:noFill/>
        </p:spPr>
        <p:txBody>
          <a:bodyPr wrap="square" rtlCol="0">
            <a:spAutoFit/>
          </a:bodyPr>
          <a:lstStyle/>
          <a:p>
            <a:pPr>
              <a:lnSpc>
                <a:spcPts val="1600"/>
              </a:lnSpc>
            </a:pPr>
            <a:r>
              <a:rPr lang="en-GB" sz="1550" b="1" dirty="0">
                <a:solidFill>
                  <a:srgbClr val="1C2E39"/>
                </a:solidFill>
                <a:latin typeface="Tahoma" panose="020B0604030504040204" pitchFamily="34" charset="0"/>
                <a:ea typeface="Tahoma" panose="020B0604030504040204" pitchFamily="34" charset="0"/>
                <a:cs typeface="Tahoma" panose="020B0604030504040204" pitchFamily="34" charset="0"/>
              </a:rPr>
              <a:t>Lower energy costs and </a:t>
            </a:r>
          </a:p>
          <a:p>
            <a:pPr>
              <a:lnSpc>
                <a:spcPts val="1600"/>
              </a:lnSpc>
            </a:pPr>
            <a:r>
              <a:rPr lang="en-GB" sz="1550" b="1" dirty="0">
                <a:solidFill>
                  <a:srgbClr val="1C2E39"/>
                </a:solidFill>
                <a:latin typeface="Tahoma" panose="020B0604030504040204" pitchFamily="34" charset="0"/>
                <a:ea typeface="Tahoma" panose="020B0604030504040204" pitchFamily="34" charset="0"/>
                <a:cs typeface="Tahoma" panose="020B0604030504040204" pitchFamily="34" charset="0"/>
              </a:rPr>
              <a:t>minimised environmental </a:t>
            </a:r>
          </a:p>
          <a:p>
            <a:pPr>
              <a:lnSpc>
                <a:spcPts val="1600"/>
              </a:lnSpc>
            </a:pPr>
            <a:r>
              <a:rPr lang="en-GB" sz="1550" b="1" dirty="0">
                <a:solidFill>
                  <a:srgbClr val="1C2E39"/>
                </a:solidFill>
                <a:latin typeface="Tahoma" panose="020B0604030504040204" pitchFamily="34" charset="0"/>
                <a:ea typeface="Tahoma" panose="020B0604030504040204" pitchFamily="34" charset="0"/>
                <a:cs typeface="Tahoma" panose="020B0604030504040204" pitchFamily="34" charset="0"/>
              </a:rPr>
              <a:t>impact</a:t>
            </a:r>
          </a:p>
        </p:txBody>
      </p:sp>
      <p:sp>
        <p:nvSpPr>
          <p:cNvPr id="37" name="TextBox 36">
            <a:extLst>
              <a:ext uri="{FF2B5EF4-FFF2-40B4-BE49-F238E27FC236}">
                <a16:creationId xmlns:a16="http://schemas.microsoft.com/office/drawing/2014/main" id="{092B1D2D-A12E-C02E-0B49-B4045ACDAB02}"/>
              </a:ext>
            </a:extLst>
          </p:cNvPr>
          <p:cNvSpPr txBox="1"/>
          <p:nvPr/>
        </p:nvSpPr>
        <p:spPr>
          <a:xfrm>
            <a:off x="7980371" y="5265092"/>
            <a:ext cx="3282950" cy="2185214"/>
          </a:xfrm>
          <a:prstGeom prst="rect">
            <a:avLst/>
          </a:prstGeom>
          <a:noFill/>
        </p:spPr>
        <p:txBody>
          <a:bodyPr wrap="square" numCol="1" spcCol="180000" rtlCol="0">
            <a:spAutoFit/>
          </a:bodyPr>
          <a:lstStyle/>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Power generation is a significant proportion of </a:t>
            </a: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operating costs of the Granny Smith mine for </a:t>
            </a: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Gold Fields.</a:t>
            </a: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Using the latest hybrid energy technologies will enable them to significantly lower their total cost of energy and reduce their carbon footprint, while demonstrating their ongoing commitment to both environmental sustainability and innovation at its operations. All of this without compromising the reliability of power supply and productivity of the mine.</a:t>
            </a:r>
            <a:endParaRPr lang="en-GB" sz="950" b="1" dirty="0">
              <a:latin typeface="Tahoma" panose="020B060403050404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944A9638-9E76-15A0-9076-0BE53090F108}"/>
              </a:ext>
            </a:extLst>
          </p:cNvPr>
          <p:cNvSpPr txBox="1"/>
          <p:nvPr/>
        </p:nvSpPr>
        <p:spPr>
          <a:xfrm>
            <a:off x="9678491" y="7885046"/>
            <a:ext cx="3485040" cy="246221"/>
          </a:xfrm>
          <a:prstGeom prst="rect">
            <a:avLst/>
          </a:prstGeom>
          <a:noFill/>
        </p:spPr>
        <p:txBody>
          <a:bodyPr wrap="square" rtlCol="0">
            <a:spAutoFit/>
          </a:bodyPr>
          <a:lstStyle/>
          <a:p>
            <a:pPr algn="ctr"/>
            <a:r>
              <a:rPr lang="en-GB" sz="1000" b="1" spc="300" dirty="0">
                <a:solidFill>
                  <a:schemeClr val="bg1"/>
                </a:solidFill>
                <a:latin typeface="Franklin Gothic Demi" panose="020B0603020102020204" pitchFamily="34" charset="0"/>
              </a:rPr>
              <a:t>OUR DIFFERENCE</a:t>
            </a:r>
          </a:p>
        </p:txBody>
      </p:sp>
      <p:sp>
        <p:nvSpPr>
          <p:cNvPr id="41" name="TextBox 40">
            <a:extLst>
              <a:ext uri="{FF2B5EF4-FFF2-40B4-BE49-F238E27FC236}">
                <a16:creationId xmlns:a16="http://schemas.microsoft.com/office/drawing/2014/main" id="{0006DF37-5BF6-5540-38E9-2A74F8D40D89}"/>
              </a:ext>
            </a:extLst>
          </p:cNvPr>
          <p:cNvSpPr txBox="1"/>
          <p:nvPr/>
        </p:nvSpPr>
        <p:spPr>
          <a:xfrm>
            <a:off x="8062851" y="9346778"/>
            <a:ext cx="1874513" cy="759182"/>
          </a:xfrm>
          <a:prstGeom prst="rect">
            <a:avLst/>
          </a:prstGeom>
          <a:noFill/>
        </p:spPr>
        <p:txBody>
          <a:bodyPr wrap="square" rtlCol="0">
            <a:spAutoFit/>
          </a:bodyPr>
          <a:lstStyle/>
          <a:p>
            <a:pPr>
              <a:lnSpc>
                <a:spcPts val="2600"/>
              </a:lnSpc>
            </a:pPr>
            <a:r>
              <a:rPr lang="en-GB" sz="2200" b="1" dirty="0">
                <a:solidFill>
                  <a:schemeClr val="bg1"/>
                </a:solidFill>
                <a:latin typeface="Tahoma" panose="020B0604030504040204" pitchFamily="34" charset="0"/>
              </a:rPr>
              <a:t>Customer</a:t>
            </a:r>
          </a:p>
          <a:p>
            <a:pPr>
              <a:lnSpc>
                <a:spcPts val="2600"/>
              </a:lnSpc>
            </a:pPr>
            <a:r>
              <a:rPr lang="en-GB" sz="2200" b="1" dirty="0">
                <a:solidFill>
                  <a:srgbClr val="F26838"/>
                </a:solidFill>
                <a:latin typeface="Tahoma" panose="020B0604030504040204" pitchFamily="34" charset="0"/>
              </a:rPr>
              <a:t>feedback</a:t>
            </a:r>
          </a:p>
        </p:txBody>
      </p:sp>
      <p:sp>
        <p:nvSpPr>
          <p:cNvPr id="42" name="TextBox 41">
            <a:extLst>
              <a:ext uri="{FF2B5EF4-FFF2-40B4-BE49-F238E27FC236}">
                <a16:creationId xmlns:a16="http://schemas.microsoft.com/office/drawing/2014/main" id="{537ED920-FE6B-53C0-6296-64B8C4510306}"/>
              </a:ext>
            </a:extLst>
          </p:cNvPr>
          <p:cNvSpPr txBox="1"/>
          <p:nvPr/>
        </p:nvSpPr>
        <p:spPr>
          <a:xfrm>
            <a:off x="9992793" y="9226008"/>
            <a:ext cx="4813819" cy="1000723"/>
          </a:xfrm>
          <a:prstGeom prst="rect">
            <a:avLst/>
          </a:prstGeom>
          <a:noFill/>
        </p:spPr>
        <p:txBody>
          <a:bodyPr wrap="square" numCol="1" spcCol="180000" rtlCol="0">
            <a:spAutoFit/>
          </a:bodyPr>
          <a:lstStyle/>
          <a:p>
            <a:pPr>
              <a:lnSpc>
                <a:spcPts val="1800"/>
              </a:lnSpc>
            </a:pPr>
            <a:r>
              <a:rPr lang="en-GB" sz="1350" dirty="0">
                <a:solidFill>
                  <a:schemeClr val="bg1"/>
                </a:solidFill>
                <a:latin typeface="Tahoma" panose="020B0604030504040204" pitchFamily="34" charset="0"/>
              </a:rPr>
              <a:t>The Granny Smith microgrid and the renewable energy solution at our Agnew mine are a clear demonstration of</a:t>
            </a:r>
            <a:br>
              <a:rPr lang="en-GB" sz="1350" dirty="0">
                <a:solidFill>
                  <a:schemeClr val="bg1"/>
                </a:solidFill>
                <a:latin typeface="Tahoma" panose="020B0604030504040204" pitchFamily="34" charset="0"/>
              </a:rPr>
            </a:br>
            <a:r>
              <a:rPr lang="en-GB" sz="1350" dirty="0">
                <a:solidFill>
                  <a:schemeClr val="bg1"/>
                </a:solidFill>
                <a:latin typeface="Tahoma" panose="020B0604030504040204" pitchFamily="34" charset="0"/>
              </a:rPr>
              <a:t>the innovative steps we are taking to ensure the ongoing sustainability of our operations. </a:t>
            </a:r>
          </a:p>
        </p:txBody>
      </p:sp>
      <p:sp>
        <p:nvSpPr>
          <p:cNvPr id="45" name="TextBox 44">
            <a:extLst>
              <a:ext uri="{FF2B5EF4-FFF2-40B4-BE49-F238E27FC236}">
                <a16:creationId xmlns:a16="http://schemas.microsoft.com/office/drawing/2014/main" id="{0B185950-BB27-2ED1-C20D-A16B885A9D68}"/>
              </a:ext>
            </a:extLst>
          </p:cNvPr>
          <p:cNvSpPr txBox="1"/>
          <p:nvPr/>
        </p:nvSpPr>
        <p:spPr>
          <a:xfrm>
            <a:off x="8329551" y="8135324"/>
            <a:ext cx="6182920" cy="393056"/>
          </a:xfrm>
          <a:prstGeom prst="rect">
            <a:avLst/>
          </a:prstGeom>
          <a:noFill/>
        </p:spPr>
        <p:txBody>
          <a:bodyPr wrap="square" rtlCol="0">
            <a:spAutoFit/>
          </a:bodyPr>
          <a:lstStyle/>
          <a:p>
            <a:pPr>
              <a:lnSpc>
                <a:spcPts val="2600"/>
              </a:lnSpc>
            </a:pP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Reducing your footprint - as well as your costs and risk</a:t>
            </a:r>
            <a:endPar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endParaRPr>
          </a:p>
        </p:txBody>
      </p:sp>
      <p:pic>
        <p:nvPicPr>
          <p:cNvPr id="47" name="Picture 46">
            <a:extLst>
              <a:ext uri="{FF2B5EF4-FFF2-40B4-BE49-F238E27FC236}">
                <a16:creationId xmlns:a16="http://schemas.microsoft.com/office/drawing/2014/main" id="{4158A6AC-3C13-F24C-457F-BADA7F6498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2410" y="8609476"/>
            <a:ext cx="1671894" cy="1294046"/>
          </a:xfrm>
          <a:prstGeom prst="rect">
            <a:avLst/>
          </a:prstGeom>
        </p:spPr>
      </p:pic>
      <p:sp>
        <p:nvSpPr>
          <p:cNvPr id="38" name="Rectangle 37">
            <a:extLst>
              <a:ext uri="{FF2B5EF4-FFF2-40B4-BE49-F238E27FC236}">
                <a16:creationId xmlns:a16="http://schemas.microsoft.com/office/drawing/2014/main" id="{997C6EEF-C6BC-79B0-1951-B200435D2AC0}"/>
              </a:ext>
            </a:extLst>
          </p:cNvPr>
          <p:cNvSpPr/>
          <p:nvPr/>
        </p:nvSpPr>
        <p:spPr>
          <a:xfrm>
            <a:off x="1544007" y="0"/>
            <a:ext cx="4471987" cy="314325"/>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0AC12434-3E92-0718-5F21-09DA80EEFB54}"/>
              </a:ext>
            </a:extLst>
          </p:cNvPr>
          <p:cNvSpPr txBox="1"/>
          <p:nvPr/>
        </p:nvSpPr>
        <p:spPr>
          <a:xfrm>
            <a:off x="1743085" y="65394"/>
            <a:ext cx="4088420" cy="230832"/>
          </a:xfrm>
          <a:prstGeom prst="rect">
            <a:avLst/>
          </a:prstGeom>
          <a:noFill/>
        </p:spPr>
        <p:txBody>
          <a:bodyPr wrap="square" rtlCol="0">
            <a:spAutoFit/>
          </a:bodyPr>
          <a:lstStyle/>
          <a:p>
            <a:pPr algn="ctr"/>
            <a:r>
              <a:rPr lang="en-GB" sz="900" b="1" spc="300" dirty="0">
                <a:solidFill>
                  <a:schemeClr val="bg1"/>
                </a:solidFill>
                <a:latin typeface="Franklin Gothic Demi" panose="020B0603020102020204" pitchFamily="34" charset="0"/>
              </a:rPr>
              <a:t>CASE STUDY OFF-GRID HYBRID POWER PLANTS</a:t>
            </a:r>
          </a:p>
        </p:txBody>
      </p:sp>
      <p:pic>
        <p:nvPicPr>
          <p:cNvPr id="43" name="Picture 42">
            <a:extLst>
              <a:ext uri="{FF2B5EF4-FFF2-40B4-BE49-F238E27FC236}">
                <a16:creationId xmlns:a16="http://schemas.microsoft.com/office/drawing/2014/main" id="{6FE71F87-0288-500A-A62C-D962636329C3}"/>
              </a:ext>
            </a:extLst>
          </p:cNvPr>
          <p:cNvPicPr>
            <a:picLocks noChangeAspect="1"/>
          </p:cNvPicPr>
          <p:nvPr/>
        </p:nvPicPr>
        <p:blipFill rotWithShape="1">
          <a:blip r:embed="rId4">
            <a:extLst>
              <a:ext uri="{28A0092B-C50C-407E-A947-70E740481C1C}">
                <a14:useLocalDpi xmlns:a14="http://schemas.microsoft.com/office/drawing/2010/main" val="0"/>
              </a:ext>
            </a:extLst>
          </a:blip>
          <a:srcRect l="12037"/>
          <a:stretch/>
        </p:blipFill>
        <p:spPr>
          <a:xfrm>
            <a:off x="11850061" y="3896594"/>
            <a:ext cx="3269289" cy="3716645"/>
          </a:xfrm>
          <a:prstGeom prst="rect">
            <a:avLst/>
          </a:prstGeom>
        </p:spPr>
      </p:pic>
    </p:spTree>
    <p:extLst>
      <p:ext uri="{BB962C8B-B14F-4D97-AF65-F5344CB8AC3E}">
        <p14:creationId xmlns:p14="http://schemas.microsoft.com/office/powerpoint/2010/main" val="211351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76C0CEE9-BEE0-7191-C3B6-17C5D2E17940}"/>
              </a:ext>
            </a:extLst>
          </p:cNvPr>
          <p:cNvSpPr/>
          <p:nvPr/>
        </p:nvSpPr>
        <p:spPr>
          <a:xfrm>
            <a:off x="7558388" y="1"/>
            <a:ext cx="7560962" cy="3414210"/>
          </a:xfrm>
          <a:prstGeom prst="rect">
            <a:avLst/>
          </a:prstGeom>
          <a:solidFill>
            <a:srgbClr val="E8E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CDA599C9-3C47-5A91-261F-3D69C52D6C54}"/>
              </a:ext>
            </a:extLst>
          </p:cNvPr>
          <p:cNvSpPr/>
          <p:nvPr/>
        </p:nvSpPr>
        <p:spPr>
          <a:xfrm>
            <a:off x="8065582" y="431006"/>
            <a:ext cx="5133746" cy="215140"/>
          </a:xfrm>
          <a:prstGeom prst="rect">
            <a:avLst/>
          </a:prstGeom>
          <a:solidFill>
            <a:srgbClr val="192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F40D30BC-1F12-D10A-B9CE-2AE08DD4D03C}"/>
              </a:ext>
            </a:extLst>
          </p:cNvPr>
          <p:cNvSpPr/>
          <p:nvPr/>
        </p:nvSpPr>
        <p:spPr>
          <a:xfrm>
            <a:off x="7558388" y="3414211"/>
            <a:ext cx="7560962" cy="4071932"/>
          </a:xfrm>
          <a:prstGeom prst="rect">
            <a:avLst/>
          </a:prstGeom>
          <a:solidFill>
            <a:srgbClr val="192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DE6268BF-C61C-2AFD-633C-389689A6C506}"/>
              </a:ext>
            </a:extLst>
          </p:cNvPr>
          <p:cNvSpPr/>
          <p:nvPr/>
        </p:nvSpPr>
        <p:spPr>
          <a:xfrm>
            <a:off x="-1" y="6127750"/>
            <a:ext cx="4837041" cy="2273300"/>
          </a:xfrm>
          <a:prstGeom prst="rect">
            <a:avLst/>
          </a:prstGeom>
          <a:solidFill>
            <a:srgbClr val="C3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BC0E4755-1F57-A251-5981-1063D5588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712"/>
            <a:ext cx="7560000" cy="3481344"/>
          </a:xfrm>
          <a:prstGeom prst="rect">
            <a:avLst/>
          </a:prstGeom>
        </p:spPr>
      </p:pic>
      <p:sp>
        <p:nvSpPr>
          <p:cNvPr id="4" name="Slide Number Placeholder 3">
            <a:extLst>
              <a:ext uri="{FF2B5EF4-FFF2-40B4-BE49-F238E27FC236}">
                <a16:creationId xmlns:a16="http://schemas.microsoft.com/office/drawing/2014/main" id="{A61083FF-8055-2DCC-CAE5-1F6452843937}"/>
              </a:ext>
            </a:extLst>
          </p:cNvPr>
          <p:cNvSpPr>
            <a:spLocks noGrp="1"/>
          </p:cNvSpPr>
          <p:nvPr>
            <p:ph type="sldNum" sz="quarter" idx="12"/>
          </p:nvPr>
        </p:nvSpPr>
        <p:spPr/>
        <p:txBody>
          <a:bodyPr/>
          <a:lstStyle/>
          <a:p>
            <a:fld id="{D820F4B2-F1D7-483F-BB88-6232A6AE082A}" type="slidenum">
              <a:rPr lang="en-GB" smtClean="0"/>
              <a:t>13</a:t>
            </a:fld>
            <a:endParaRPr lang="en-GB"/>
          </a:p>
        </p:txBody>
      </p:sp>
      <p:sp>
        <p:nvSpPr>
          <p:cNvPr id="12" name="TextBox 11">
            <a:extLst>
              <a:ext uri="{FF2B5EF4-FFF2-40B4-BE49-F238E27FC236}">
                <a16:creationId xmlns:a16="http://schemas.microsoft.com/office/drawing/2014/main" id="{CDE49E29-BA40-10E1-818D-1EAE4C72179D}"/>
              </a:ext>
            </a:extLst>
          </p:cNvPr>
          <p:cNvSpPr txBox="1"/>
          <p:nvPr/>
        </p:nvSpPr>
        <p:spPr>
          <a:xfrm>
            <a:off x="2636170" y="3603207"/>
            <a:ext cx="1880237" cy="265329"/>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KEY FACTS</a:t>
            </a:r>
          </a:p>
        </p:txBody>
      </p:sp>
      <p:sp>
        <p:nvSpPr>
          <p:cNvPr id="13" name="TextBox 12">
            <a:extLst>
              <a:ext uri="{FF2B5EF4-FFF2-40B4-BE49-F238E27FC236}">
                <a16:creationId xmlns:a16="http://schemas.microsoft.com/office/drawing/2014/main" id="{9444308C-4DBD-0B0E-0949-70A75061DD58}"/>
              </a:ext>
            </a:extLst>
          </p:cNvPr>
          <p:cNvSpPr txBox="1"/>
          <p:nvPr/>
        </p:nvSpPr>
        <p:spPr>
          <a:xfrm>
            <a:off x="2632360" y="4653408"/>
            <a:ext cx="1478203" cy="1000274"/>
          </a:xfrm>
          <a:prstGeom prst="rect">
            <a:avLst/>
          </a:prstGeom>
          <a:noFill/>
        </p:spPr>
        <p:txBody>
          <a:bodyPr wrap="square" rtlCol="0">
            <a:spAutoFit/>
          </a:bodyPr>
          <a:lstStyle/>
          <a:p>
            <a:r>
              <a:rPr lang="en-GB" sz="2500" b="1" dirty="0">
                <a:solidFill>
                  <a:srgbClr val="F26838"/>
                </a:solidFill>
                <a:latin typeface="Tahoma" panose="020B0604030504040204" pitchFamily="34" charset="0"/>
              </a:rPr>
              <a:t>$7.4 </a:t>
            </a:r>
            <a:r>
              <a:rPr lang="en-GB" sz="2500" b="1" dirty="0">
                <a:solidFill>
                  <a:srgbClr val="939598"/>
                </a:solidFill>
                <a:latin typeface="Tahoma" panose="020B0604030504040204" pitchFamily="34" charset="0"/>
              </a:rPr>
              <a:t>Million</a:t>
            </a:r>
          </a:p>
          <a:p>
            <a:r>
              <a:rPr lang="en-GB" sz="900" dirty="0">
                <a:solidFill>
                  <a:srgbClr val="1C2E39"/>
                </a:solidFill>
                <a:latin typeface="Tahoma" panose="020B0604030504040204" pitchFamily="34" charset="0"/>
              </a:rPr>
              <a:t>Cost of energy savings</a:t>
            </a:r>
          </a:p>
        </p:txBody>
      </p:sp>
      <p:sp>
        <p:nvSpPr>
          <p:cNvPr id="14" name="TextBox 13">
            <a:extLst>
              <a:ext uri="{FF2B5EF4-FFF2-40B4-BE49-F238E27FC236}">
                <a16:creationId xmlns:a16="http://schemas.microsoft.com/office/drawing/2014/main" id="{A5B10C39-F067-A1B8-6D77-8EE931EC68E8}"/>
              </a:ext>
            </a:extLst>
          </p:cNvPr>
          <p:cNvSpPr txBox="1"/>
          <p:nvPr/>
        </p:nvSpPr>
        <p:spPr>
          <a:xfrm>
            <a:off x="4169045" y="4625778"/>
            <a:ext cx="1478203" cy="1226939"/>
          </a:xfrm>
          <a:prstGeom prst="rect">
            <a:avLst/>
          </a:prstGeom>
          <a:noFill/>
        </p:spPr>
        <p:txBody>
          <a:bodyPr wrap="square" rtlCol="0">
            <a:spAutoFit/>
          </a:bodyPr>
          <a:lstStyle/>
          <a:p>
            <a:r>
              <a:rPr lang="en-GB" sz="2500" b="1" dirty="0">
                <a:solidFill>
                  <a:srgbClr val="F26838"/>
                </a:solidFill>
                <a:latin typeface="Tahoma" panose="020B0604030504040204" pitchFamily="34" charset="0"/>
              </a:rPr>
              <a:t>$1.1</a:t>
            </a:r>
            <a:r>
              <a:rPr lang="en-GB" sz="2500" b="1" dirty="0">
                <a:solidFill>
                  <a:srgbClr val="374479"/>
                </a:solidFill>
                <a:latin typeface="Tahoma" panose="020B0604030504040204" pitchFamily="34" charset="0"/>
              </a:rPr>
              <a:t> </a:t>
            </a:r>
            <a:r>
              <a:rPr lang="en-GB" sz="2500" b="1" dirty="0">
                <a:solidFill>
                  <a:srgbClr val="939598"/>
                </a:solidFill>
                <a:latin typeface="Tahoma" panose="020B0604030504040204" pitchFamily="34" charset="0"/>
              </a:rPr>
              <a:t>Million</a:t>
            </a:r>
          </a:p>
          <a:p>
            <a:pPr>
              <a:lnSpc>
                <a:spcPts val="1500"/>
              </a:lnSpc>
            </a:pPr>
            <a:r>
              <a:rPr lang="en-GB" sz="900" dirty="0">
                <a:solidFill>
                  <a:srgbClr val="1C2E39"/>
                </a:solidFill>
                <a:latin typeface="Tahoma" panose="020B0604030504040204" pitchFamily="34" charset="0"/>
              </a:rPr>
              <a:t>Of carbon tax savings </a:t>
            </a:r>
          </a:p>
          <a:p>
            <a:pPr>
              <a:lnSpc>
                <a:spcPts val="1500"/>
              </a:lnSpc>
            </a:pPr>
            <a:r>
              <a:rPr lang="en-GB" sz="900" dirty="0">
                <a:solidFill>
                  <a:srgbClr val="1C2E39"/>
                </a:solidFill>
                <a:latin typeface="Tahoma" panose="020B0604030504040204" pitchFamily="34" charset="0"/>
              </a:rPr>
              <a:t>of reduced emissions</a:t>
            </a:r>
          </a:p>
        </p:txBody>
      </p:sp>
      <p:sp>
        <p:nvSpPr>
          <p:cNvPr id="15" name="TextBox 14">
            <a:extLst>
              <a:ext uri="{FF2B5EF4-FFF2-40B4-BE49-F238E27FC236}">
                <a16:creationId xmlns:a16="http://schemas.microsoft.com/office/drawing/2014/main" id="{CD9332D1-74D7-DCEE-1CCF-1CA4A929220C}"/>
              </a:ext>
            </a:extLst>
          </p:cNvPr>
          <p:cNvSpPr txBox="1"/>
          <p:nvPr/>
        </p:nvSpPr>
        <p:spPr>
          <a:xfrm>
            <a:off x="2632360" y="4029335"/>
            <a:ext cx="1297307"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rPr>
              <a:t>16 </a:t>
            </a:r>
            <a:r>
              <a:rPr lang="en-GB" sz="2500" b="1" dirty="0">
                <a:solidFill>
                  <a:srgbClr val="939598"/>
                </a:solidFill>
                <a:latin typeface="Tahoma" panose="020B0604030504040204" pitchFamily="34" charset="0"/>
              </a:rPr>
              <a:t>MW</a:t>
            </a:r>
          </a:p>
          <a:p>
            <a:pPr>
              <a:lnSpc>
                <a:spcPts val="1500"/>
              </a:lnSpc>
            </a:pPr>
            <a:r>
              <a:rPr lang="en-GB" sz="900" dirty="0">
                <a:solidFill>
                  <a:srgbClr val="1C2E39"/>
                </a:solidFill>
                <a:latin typeface="Tahoma" panose="020B0604030504040204" pitchFamily="34" charset="0"/>
              </a:rPr>
              <a:t>Of diesel</a:t>
            </a:r>
          </a:p>
        </p:txBody>
      </p:sp>
      <p:sp>
        <p:nvSpPr>
          <p:cNvPr id="16" name="TextBox 15">
            <a:extLst>
              <a:ext uri="{FF2B5EF4-FFF2-40B4-BE49-F238E27FC236}">
                <a16:creationId xmlns:a16="http://schemas.microsoft.com/office/drawing/2014/main" id="{E0EA4D70-1C37-50A1-7BE8-76D38F609BA6}"/>
              </a:ext>
            </a:extLst>
          </p:cNvPr>
          <p:cNvSpPr txBox="1"/>
          <p:nvPr/>
        </p:nvSpPr>
        <p:spPr>
          <a:xfrm>
            <a:off x="4169045" y="4029335"/>
            <a:ext cx="1556387"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rPr>
              <a:t>9.9 </a:t>
            </a:r>
            <a:r>
              <a:rPr lang="en-GB" sz="2500" b="1" dirty="0">
                <a:solidFill>
                  <a:srgbClr val="939598"/>
                </a:solidFill>
                <a:latin typeface="Tahoma" panose="020B0604030504040204" pitchFamily="34" charset="0"/>
              </a:rPr>
              <a:t>MW</a:t>
            </a:r>
          </a:p>
          <a:p>
            <a:pPr>
              <a:lnSpc>
                <a:spcPts val="1500"/>
              </a:lnSpc>
            </a:pPr>
            <a:r>
              <a:rPr lang="en-GB" sz="900" dirty="0">
                <a:solidFill>
                  <a:srgbClr val="1C2E39"/>
                </a:solidFill>
                <a:latin typeface="Tahoma" panose="020B0604030504040204" pitchFamily="34" charset="0"/>
              </a:rPr>
              <a:t>Of solar PV</a:t>
            </a:r>
          </a:p>
        </p:txBody>
      </p:sp>
      <p:sp>
        <p:nvSpPr>
          <p:cNvPr id="17" name="TextBox 16">
            <a:extLst>
              <a:ext uri="{FF2B5EF4-FFF2-40B4-BE49-F238E27FC236}">
                <a16:creationId xmlns:a16="http://schemas.microsoft.com/office/drawing/2014/main" id="{062C7341-D527-B6C1-99B3-427FAA56A098}"/>
              </a:ext>
            </a:extLst>
          </p:cNvPr>
          <p:cNvSpPr txBox="1"/>
          <p:nvPr/>
        </p:nvSpPr>
        <p:spPr>
          <a:xfrm>
            <a:off x="408619" y="7223760"/>
            <a:ext cx="4258630" cy="1034579"/>
          </a:xfrm>
          <a:prstGeom prst="rect">
            <a:avLst/>
          </a:prstGeom>
          <a:noFill/>
        </p:spPr>
        <p:txBody>
          <a:bodyPr wrap="square" rtlCol="0">
            <a:spAutoFit/>
          </a:bodyPr>
          <a:lstStyle/>
          <a:p>
            <a:pPr>
              <a:lnSpc>
                <a:spcPts val="1500"/>
              </a:lnSpc>
            </a:pPr>
            <a:r>
              <a:rPr lang="en-GB" sz="900" dirty="0">
                <a:latin typeface="Tahoma" panose="020B0604030504040204" pitchFamily="34" charset="0"/>
              </a:rPr>
              <a:t>Following on from Aggreko’s successful work at the Gold Fields’ </a:t>
            </a:r>
          </a:p>
          <a:p>
            <a:pPr>
              <a:lnSpc>
                <a:spcPts val="1500"/>
              </a:lnSpc>
            </a:pPr>
            <a:r>
              <a:rPr lang="en-GB" sz="900" dirty="0">
                <a:latin typeface="Tahoma" panose="020B0604030504040204" pitchFamily="34" charset="0"/>
              </a:rPr>
              <a:t>Granny Smith mine in Western Australia, where we created one </a:t>
            </a:r>
          </a:p>
          <a:p>
            <a:pPr>
              <a:lnSpc>
                <a:spcPts val="1500"/>
              </a:lnSpc>
            </a:pPr>
            <a:r>
              <a:rPr lang="en-GB" sz="900" dirty="0">
                <a:latin typeface="Tahoma" panose="020B0604030504040204" pitchFamily="34" charset="0"/>
              </a:rPr>
              <a:t>of the largest renewable micro-grid projects in the world, we </a:t>
            </a:r>
          </a:p>
          <a:p>
            <a:pPr>
              <a:lnSpc>
                <a:spcPts val="1500"/>
              </a:lnSpc>
            </a:pPr>
            <a:r>
              <a:rPr lang="en-GB" sz="900" dirty="0">
                <a:latin typeface="Tahoma" panose="020B0604030504040204" pitchFamily="34" charset="0"/>
              </a:rPr>
              <a:t>will work to provide a unique and market-leading hybrid power </a:t>
            </a:r>
          </a:p>
          <a:p>
            <a:pPr>
              <a:lnSpc>
                <a:spcPts val="1500"/>
              </a:lnSpc>
            </a:pPr>
            <a:r>
              <a:rPr lang="en-GB" sz="900" dirty="0">
                <a:latin typeface="Tahoma" panose="020B0604030504040204" pitchFamily="34" charset="0"/>
              </a:rPr>
              <a:t>solution for a new Gold Fields’ open pit mine in Chile, Latin America.</a:t>
            </a:r>
          </a:p>
        </p:txBody>
      </p:sp>
      <p:sp>
        <p:nvSpPr>
          <p:cNvPr id="18" name="TextBox 17">
            <a:extLst>
              <a:ext uri="{FF2B5EF4-FFF2-40B4-BE49-F238E27FC236}">
                <a16:creationId xmlns:a16="http://schemas.microsoft.com/office/drawing/2014/main" id="{77DD72C7-E41D-97F3-AA93-C24CAD69B104}"/>
              </a:ext>
            </a:extLst>
          </p:cNvPr>
          <p:cNvSpPr txBox="1"/>
          <p:nvPr/>
        </p:nvSpPr>
        <p:spPr>
          <a:xfrm>
            <a:off x="5725432" y="4625778"/>
            <a:ext cx="1556387" cy="1222129"/>
          </a:xfrm>
          <a:prstGeom prst="rect">
            <a:avLst/>
          </a:prstGeom>
          <a:noFill/>
        </p:spPr>
        <p:txBody>
          <a:bodyPr wrap="square" rtlCol="0">
            <a:spAutoFit/>
          </a:bodyPr>
          <a:lstStyle/>
          <a:p>
            <a:r>
              <a:rPr lang="en-GB" sz="2500" b="1" dirty="0">
                <a:solidFill>
                  <a:srgbClr val="F26838"/>
                </a:solidFill>
                <a:latin typeface="Tahoma" panose="020B0604030504040204" pitchFamily="34" charset="0"/>
              </a:rPr>
              <a:t>104,000</a:t>
            </a:r>
            <a:r>
              <a:rPr lang="en-GB" sz="2500" b="1" dirty="0">
                <a:solidFill>
                  <a:srgbClr val="374479"/>
                </a:solidFill>
                <a:latin typeface="Tahoma" panose="020B0604030504040204" pitchFamily="34" charset="0"/>
              </a:rPr>
              <a:t> </a:t>
            </a:r>
            <a:r>
              <a:rPr lang="en-GB" sz="2500" b="1" dirty="0">
                <a:solidFill>
                  <a:srgbClr val="939598"/>
                </a:solidFill>
                <a:latin typeface="Tahoma" panose="020B0604030504040204" pitchFamily="34" charset="0"/>
              </a:rPr>
              <a:t>tonnes</a:t>
            </a:r>
          </a:p>
          <a:p>
            <a:pPr>
              <a:lnSpc>
                <a:spcPts val="1500"/>
              </a:lnSpc>
            </a:pPr>
            <a:r>
              <a:rPr lang="en-GB" sz="900" dirty="0">
                <a:solidFill>
                  <a:srgbClr val="1C2E39"/>
                </a:solidFill>
                <a:latin typeface="Tahoma" panose="020B0604030504040204" pitchFamily="34" charset="0"/>
              </a:rPr>
              <a:t>Of carbon </a:t>
            </a:r>
          </a:p>
          <a:p>
            <a:pPr>
              <a:lnSpc>
                <a:spcPts val="1500"/>
              </a:lnSpc>
            </a:pPr>
            <a:r>
              <a:rPr lang="en-GB" sz="900" dirty="0">
                <a:solidFill>
                  <a:srgbClr val="1C2E39"/>
                </a:solidFill>
                <a:latin typeface="Tahoma" panose="020B0604030504040204" pitchFamily="34" charset="0"/>
              </a:rPr>
              <a:t>emission reduction </a:t>
            </a:r>
          </a:p>
        </p:txBody>
      </p:sp>
      <p:sp>
        <p:nvSpPr>
          <p:cNvPr id="21" name="TextBox 20">
            <a:extLst>
              <a:ext uri="{FF2B5EF4-FFF2-40B4-BE49-F238E27FC236}">
                <a16:creationId xmlns:a16="http://schemas.microsoft.com/office/drawing/2014/main" id="{A88009F4-E349-5881-9DD0-29E081963964}"/>
              </a:ext>
            </a:extLst>
          </p:cNvPr>
          <p:cNvSpPr txBox="1"/>
          <p:nvPr/>
        </p:nvSpPr>
        <p:spPr>
          <a:xfrm>
            <a:off x="412750" y="1117600"/>
            <a:ext cx="6965950" cy="1400383"/>
          </a:xfrm>
          <a:prstGeom prst="rect">
            <a:avLst/>
          </a:prstGeom>
          <a:noFill/>
        </p:spPr>
        <p:txBody>
          <a:bodyPr wrap="square" rtlCol="0">
            <a:spAutoFit/>
          </a:bodyPr>
          <a:lstStyle/>
          <a:p>
            <a:pPr>
              <a:lnSpc>
                <a:spcPts val="3300"/>
              </a:lnSpc>
            </a:pPr>
            <a:r>
              <a:rPr lang="en-GB" sz="3100" b="1" dirty="0">
                <a:solidFill>
                  <a:schemeClr val="bg1"/>
                </a:solidFill>
                <a:latin typeface="Tahoma" panose="020B0604030504040204" pitchFamily="34" charset="0"/>
              </a:rPr>
              <a:t>Hybrid power solution to reduce costs and emissions for a gold mine in the Andes mountains</a:t>
            </a:r>
          </a:p>
        </p:txBody>
      </p:sp>
      <p:sp>
        <p:nvSpPr>
          <p:cNvPr id="25" name="TextBox 24">
            <a:extLst>
              <a:ext uri="{FF2B5EF4-FFF2-40B4-BE49-F238E27FC236}">
                <a16:creationId xmlns:a16="http://schemas.microsoft.com/office/drawing/2014/main" id="{C19121C5-16A4-E460-F7C7-8DE06F31E852}"/>
              </a:ext>
            </a:extLst>
          </p:cNvPr>
          <p:cNvSpPr txBox="1"/>
          <p:nvPr/>
        </p:nvSpPr>
        <p:spPr>
          <a:xfrm>
            <a:off x="408620" y="6250736"/>
            <a:ext cx="2910843" cy="964367"/>
          </a:xfrm>
          <a:prstGeom prst="rect">
            <a:avLst/>
          </a:prstGeom>
          <a:noFill/>
        </p:spPr>
        <p:txBody>
          <a:bodyPr wrap="square" rtlCol="0">
            <a:spAutoFit/>
          </a:bodyPr>
          <a:lstStyle/>
          <a:p>
            <a:pPr>
              <a:lnSpc>
                <a:spcPts val="1500"/>
              </a:lnSpc>
            </a:pPr>
            <a:r>
              <a:rPr lang="en-GB" sz="1050" b="1" spc="300" dirty="0">
                <a:solidFill>
                  <a:srgbClr val="374479"/>
                </a:solidFill>
                <a:latin typeface="Franklin Gothic Demi" panose="020B0603020102020204" pitchFamily="34" charset="0"/>
              </a:rPr>
              <a:t>THE CHALLENGE</a:t>
            </a:r>
          </a:p>
          <a:p>
            <a:pPr>
              <a:lnSpc>
                <a:spcPts val="1500"/>
              </a:lnSpc>
            </a:pPr>
            <a:endParaRPr lang="en-GB" sz="1050" b="1" spc="300" dirty="0">
              <a:solidFill>
                <a:srgbClr val="374479"/>
              </a:solidFill>
              <a:latin typeface="Franklin Gothic Demi" panose="020B0603020102020204" pitchFamily="34" charset="0"/>
            </a:endParaRPr>
          </a:p>
          <a:p>
            <a:pPr>
              <a:lnSpc>
                <a:spcPts val="1900"/>
              </a:lnSpc>
            </a:pPr>
            <a:r>
              <a:rPr lang="en-GB" sz="1600" b="1" dirty="0">
                <a:solidFill>
                  <a:srgbClr val="1C2E39"/>
                </a:solidFill>
                <a:latin typeface="Tahoma" panose="020B0604030504040204" pitchFamily="34" charset="0"/>
              </a:rPr>
              <a:t>Providing reliable power at extreme conditions</a:t>
            </a:r>
            <a:endParaRPr lang="en-GB" sz="1600" b="1" spc="300" dirty="0">
              <a:solidFill>
                <a:srgbClr val="1C2E39"/>
              </a:solidFill>
              <a:latin typeface="Tahoma" panose="020B0604030504040204" pitchFamily="34" charset="0"/>
            </a:endParaRPr>
          </a:p>
        </p:txBody>
      </p:sp>
      <p:sp>
        <p:nvSpPr>
          <p:cNvPr id="26" name="TextBox 25">
            <a:extLst>
              <a:ext uri="{FF2B5EF4-FFF2-40B4-BE49-F238E27FC236}">
                <a16:creationId xmlns:a16="http://schemas.microsoft.com/office/drawing/2014/main" id="{8DDA27E4-2B3D-F9DA-B9CA-AF7C7AC227CC}"/>
              </a:ext>
            </a:extLst>
          </p:cNvPr>
          <p:cNvSpPr txBox="1"/>
          <p:nvPr/>
        </p:nvSpPr>
        <p:spPr>
          <a:xfrm>
            <a:off x="408619" y="8703581"/>
            <a:ext cx="4357055" cy="1451679"/>
          </a:xfrm>
          <a:prstGeom prst="rect">
            <a:avLst/>
          </a:prstGeom>
          <a:noFill/>
        </p:spPr>
        <p:txBody>
          <a:bodyPr wrap="square" rtlCol="0">
            <a:spAutoFit/>
          </a:bodyPr>
          <a:lstStyle/>
          <a:p>
            <a:pPr>
              <a:lnSpc>
                <a:spcPts val="1500"/>
              </a:lnSpc>
            </a:pPr>
            <a:r>
              <a:rPr lang="en-GB" sz="1050" b="1" spc="300" dirty="0">
                <a:solidFill>
                  <a:schemeClr val="bg1"/>
                </a:solidFill>
                <a:latin typeface="Franklin Gothic Demi" panose="020B0603020102020204" pitchFamily="34" charset="0"/>
              </a:rPr>
              <a:t>THE SOLUTION</a:t>
            </a:r>
          </a:p>
          <a:p>
            <a:pPr>
              <a:lnSpc>
                <a:spcPts val="1500"/>
              </a:lnSpc>
            </a:pPr>
            <a:endParaRPr lang="en-GB" sz="1050" b="1" spc="300" dirty="0">
              <a:solidFill>
                <a:srgbClr val="374479"/>
              </a:solidFill>
              <a:latin typeface="Franklin Gothic Demi" panose="020B0603020102020204" pitchFamily="34" charset="0"/>
            </a:endParaRPr>
          </a:p>
          <a:p>
            <a:pPr>
              <a:lnSpc>
                <a:spcPts val="1900"/>
              </a:lnSpc>
            </a:pPr>
            <a:r>
              <a:rPr lang="en-GB" sz="1600" dirty="0">
                <a:solidFill>
                  <a:schemeClr val="bg1"/>
                </a:solidFill>
                <a:latin typeface="Tahoma" panose="020B0604030504040204" pitchFamily="34" charset="0"/>
              </a:rPr>
              <a:t>A tailor-made hybrid power solution </a:t>
            </a:r>
          </a:p>
          <a:p>
            <a:pPr>
              <a:lnSpc>
                <a:spcPts val="1900"/>
              </a:lnSpc>
            </a:pPr>
            <a:r>
              <a:rPr lang="en-GB" sz="1600" dirty="0">
                <a:solidFill>
                  <a:schemeClr val="bg1"/>
                </a:solidFill>
                <a:latin typeface="Tahoma" panose="020B0604030504040204" pitchFamily="34" charset="0"/>
              </a:rPr>
              <a:t>featuring Aggreko’s largest Solar PV </a:t>
            </a:r>
          </a:p>
          <a:p>
            <a:pPr>
              <a:lnSpc>
                <a:spcPts val="1900"/>
              </a:lnSpc>
            </a:pPr>
            <a:r>
              <a:rPr lang="en-GB" sz="1600" dirty="0">
                <a:solidFill>
                  <a:schemeClr val="bg1"/>
                </a:solidFill>
                <a:latin typeface="Tahoma" panose="020B0604030504040204" pitchFamily="34" charset="0"/>
              </a:rPr>
              <a:t>installation in Latin America - 16 MW </a:t>
            </a:r>
          </a:p>
          <a:p>
            <a:pPr>
              <a:lnSpc>
                <a:spcPts val="1900"/>
              </a:lnSpc>
            </a:pPr>
            <a:r>
              <a:rPr lang="en-GB" sz="1600" dirty="0">
                <a:solidFill>
                  <a:schemeClr val="bg1"/>
                </a:solidFill>
                <a:latin typeface="Tahoma" panose="020B0604030504040204" pitchFamily="34" charset="0"/>
              </a:rPr>
              <a:t>of diesel + 9.9 MW of Solar PV</a:t>
            </a:r>
            <a:endParaRPr lang="en-GB" sz="1600" spc="300" dirty="0">
              <a:solidFill>
                <a:schemeClr val="bg1"/>
              </a:solidFill>
              <a:latin typeface="Tahoma" panose="020B0604030504040204" pitchFamily="34" charset="0"/>
            </a:endParaRPr>
          </a:p>
        </p:txBody>
      </p:sp>
      <p:pic>
        <p:nvPicPr>
          <p:cNvPr id="28" name="Picture 27">
            <a:extLst>
              <a:ext uri="{FF2B5EF4-FFF2-40B4-BE49-F238E27FC236}">
                <a16:creationId xmlns:a16="http://schemas.microsoft.com/office/drawing/2014/main" id="{251A2BA4-4DD9-5E2E-8236-63218DC3FC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041" y="6127015"/>
            <a:ext cx="2722959" cy="2275200"/>
          </a:xfrm>
          <a:prstGeom prst="rect">
            <a:avLst/>
          </a:prstGeom>
        </p:spPr>
      </p:pic>
      <p:pic>
        <p:nvPicPr>
          <p:cNvPr id="30" name="Picture 29">
            <a:extLst>
              <a:ext uri="{FF2B5EF4-FFF2-40B4-BE49-F238E27FC236}">
                <a16:creationId xmlns:a16="http://schemas.microsoft.com/office/drawing/2014/main" id="{94AE408F-97DC-BD1F-AD7F-B5306C359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379994"/>
            <a:ext cx="7560000" cy="2311819"/>
          </a:xfrm>
          <a:prstGeom prst="rect">
            <a:avLst/>
          </a:prstGeom>
        </p:spPr>
      </p:pic>
      <p:sp>
        <p:nvSpPr>
          <p:cNvPr id="31" name="TextBox 30">
            <a:extLst>
              <a:ext uri="{FF2B5EF4-FFF2-40B4-BE49-F238E27FC236}">
                <a16:creationId xmlns:a16="http://schemas.microsoft.com/office/drawing/2014/main" id="{CD9FE64F-9718-0386-4A26-DA35D6A6DF44}"/>
              </a:ext>
            </a:extLst>
          </p:cNvPr>
          <p:cNvSpPr txBox="1"/>
          <p:nvPr/>
        </p:nvSpPr>
        <p:spPr>
          <a:xfrm>
            <a:off x="7995306" y="7664229"/>
            <a:ext cx="1802744" cy="2849498"/>
          </a:xfrm>
          <a:prstGeom prst="rect">
            <a:avLst/>
          </a:prstGeom>
          <a:noFill/>
        </p:spPr>
        <p:txBody>
          <a:bodyPr wrap="square" rtlCol="0">
            <a:spAutoFit/>
          </a:bodyPr>
          <a:lstStyle/>
          <a:p>
            <a:pPr>
              <a:lnSpc>
                <a:spcPts val="1500"/>
              </a:lnSpc>
            </a:pPr>
            <a:r>
              <a:rPr lang="en-GB" sz="1050" b="1" spc="300" dirty="0">
                <a:solidFill>
                  <a:srgbClr val="374479"/>
                </a:solidFill>
                <a:latin typeface="Franklin Gothic Demi" panose="020B0603020102020204" pitchFamily="34" charset="0"/>
              </a:rPr>
              <a:t>THE IMPACT</a:t>
            </a:r>
          </a:p>
          <a:p>
            <a:pPr>
              <a:lnSpc>
                <a:spcPts val="2000"/>
              </a:lnSpc>
            </a:pPr>
            <a:endParaRPr lang="en-GB" sz="1050" b="1" spc="300" dirty="0">
              <a:solidFill>
                <a:srgbClr val="374479"/>
              </a:solidFill>
              <a:latin typeface="Franklin Gothic Demi" panose="020B0603020102020204" pitchFamily="34" charset="0"/>
            </a:endParaRPr>
          </a:p>
          <a:p>
            <a:pPr>
              <a:lnSpc>
                <a:spcPts val="1800"/>
              </a:lnSpc>
            </a:pPr>
            <a:r>
              <a:rPr lang="en-GB" sz="1600" b="1" dirty="0">
                <a:solidFill>
                  <a:srgbClr val="1C2E39"/>
                </a:solidFill>
                <a:latin typeface="Tahoma" panose="020B0604030504040204" pitchFamily="34" charset="0"/>
              </a:rPr>
              <a:t>$1.1 Million </a:t>
            </a:r>
          </a:p>
          <a:p>
            <a:pPr>
              <a:lnSpc>
                <a:spcPts val="1800"/>
              </a:lnSpc>
            </a:pPr>
            <a:r>
              <a:rPr lang="en-GB" sz="1600" b="1" dirty="0">
                <a:solidFill>
                  <a:srgbClr val="1C2E39"/>
                </a:solidFill>
                <a:latin typeface="Tahoma" panose="020B0604030504040204" pitchFamily="34" charset="0"/>
              </a:rPr>
              <a:t>of carbon </a:t>
            </a:r>
          </a:p>
          <a:p>
            <a:pPr>
              <a:lnSpc>
                <a:spcPts val="1800"/>
              </a:lnSpc>
            </a:pPr>
            <a:r>
              <a:rPr lang="en-GB" sz="1600" b="1" dirty="0">
                <a:solidFill>
                  <a:srgbClr val="1C2E39"/>
                </a:solidFill>
                <a:latin typeface="Tahoma" panose="020B0604030504040204" pitchFamily="34" charset="0"/>
              </a:rPr>
              <a:t>tax savings </a:t>
            </a:r>
          </a:p>
          <a:p>
            <a:pPr>
              <a:lnSpc>
                <a:spcPts val="1800"/>
              </a:lnSpc>
            </a:pPr>
            <a:r>
              <a:rPr lang="en-GB" sz="1600" b="1" dirty="0">
                <a:solidFill>
                  <a:srgbClr val="1C2E39"/>
                </a:solidFill>
                <a:latin typeface="Tahoma" panose="020B0604030504040204" pitchFamily="34" charset="0"/>
              </a:rPr>
              <a:t>of reduced </a:t>
            </a:r>
          </a:p>
          <a:p>
            <a:pPr>
              <a:lnSpc>
                <a:spcPts val="1800"/>
              </a:lnSpc>
            </a:pPr>
            <a:r>
              <a:rPr lang="en-GB" sz="1600" b="1" dirty="0">
                <a:solidFill>
                  <a:srgbClr val="1C2E39"/>
                </a:solidFill>
                <a:latin typeface="Tahoma" panose="020B0604030504040204" pitchFamily="34" charset="0"/>
              </a:rPr>
              <a:t>emissions.</a:t>
            </a:r>
          </a:p>
          <a:p>
            <a:pPr>
              <a:lnSpc>
                <a:spcPts val="1800"/>
              </a:lnSpc>
            </a:pPr>
            <a:endParaRPr lang="en-GB" sz="1600" b="1" dirty="0">
              <a:solidFill>
                <a:srgbClr val="1C2E39"/>
              </a:solidFill>
              <a:latin typeface="Tahoma" panose="020B0604030504040204" pitchFamily="34" charset="0"/>
            </a:endParaRPr>
          </a:p>
          <a:p>
            <a:pPr>
              <a:lnSpc>
                <a:spcPts val="1800"/>
              </a:lnSpc>
            </a:pPr>
            <a:r>
              <a:rPr lang="en-GB" sz="1600" b="1" dirty="0">
                <a:solidFill>
                  <a:srgbClr val="1C2E39"/>
                </a:solidFill>
                <a:latin typeface="Tahoma" panose="020B0604030504040204" pitchFamily="34" charset="0"/>
              </a:rPr>
              <a:t>$7.4 Million </a:t>
            </a:r>
          </a:p>
          <a:p>
            <a:pPr>
              <a:lnSpc>
                <a:spcPts val="1800"/>
              </a:lnSpc>
            </a:pPr>
            <a:r>
              <a:rPr lang="en-GB" sz="1600" b="1" dirty="0">
                <a:solidFill>
                  <a:srgbClr val="1C2E39"/>
                </a:solidFill>
                <a:latin typeface="Tahoma" panose="020B0604030504040204" pitchFamily="34" charset="0"/>
              </a:rPr>
              <a:t>cost of energy </a:t>
            </a:r>
          </a:p>
          <a:p>
            <a:pPr>
              <a:lnSpc>
                <a:spcPts val="1800"/>
              </a:lnSpc>
            </a:pPr>
            <a:r>
              <a:rPr lang="en-GB" sz="1600" b="1" dirty="0">
                <a:solidFill>
                  <a:srgbClr val="1C2E39"/>
                </a:solidFill>
                <a:latin typeface="Tahoma" panose="020B0604030504040204" pitchFamily="34" charset="0"/>
              </a:rPr>
              <a:t>savings across </a:t>
            </a:r>
          </a:p>
          <a:p>
            <a:pPr>
              <a:lnSpc>
                <a:spcPts val="1800"/>
              </a:lnSpc>
            </a:pPr>
            <a:r>
              <a:rPr lang="en-GB" sz="1600" b="1" dirty="0">
                <a:solidFill>
                  <a:srgbClr val="1C2E39"/>
                </a:solidFill>
                <a:latin typeface="Tahoma" panose="020B0604030504040204" pitchFamily="34" charset="0"/>
              </a:rPr>
              <a:t>10 years</a:t>
            </a:r>
            <a:endParaRPr lang="en-GB" sz="1600" b="1" spc="300" dirty="0">
              <a:solidFill>
                <a:srgbClr val="1C2E39"/>
              </a:solidFill>
              <a:latin typeface="Tahoma" panose="020B0604030504040204" pitchFamily="34" charset="0"/>
            </a:endParaRPr>
          </a:p>
        </p:txBody>
      </p:sp>
      <p:sp>
        <p:nvSpPr>
          <p:cNvPr id="32" name="TextBox 31">
            <a:extLst>
              <a:ext uri="{FF2B5EF4-FFF2-40B4-BE49-F238E27FC236}">
                <a16:creationId xmlns:a16="http://schemas.microsoft.com/office/drawing/2014/main" id="{21C1EC3E-7B17-5FCE-0ABD-2D0ED3C72EEB}"/>
              </a:ext>
            </a:extLst>
          </p:cNvPr>
          <p:cNvSpPr txBox="1"/>
          <p:nvPr/>
        </p:nvSpPr>
        <p:spPr>
          <a:xfrm>
            <a:off x="9798049" y="7870158"/>
            <a:ext cx="4988560" cy="2591094"/>
          </a:xfrm>
          <a:prstGeom prst="rect">
            <a:avLst/>
          </a:prstGeom>
          <a:noFill/>
        </p:spPr>
        <p:txBody>
          <a:bodyPr wrap="square" numCol="2" spcCol="108000" rtlCol="0">
            <a:spAutoFit/>
          </a:bodyPr>
          <a:lstStyle/>
          <a:p>
            <a:pPr>
              <a:lnSpc>
                <a:spcPts val="1500"/>
              </a:lnSpc>
            </a:pPr>
            <a:r>
              <a:rPr lang="en-GB" sz="950" dirty="0">
                <a:latin typeface="Tahoma" panose="020B0604030504040204" pitchFamily="34" charset="0"/>
              </a:rPr>
              <a:t>Ahead of the mine’s official opening, Aggreko will work as the site’s sole power supplier, delivering a sustainable solution to fulfil the unique needs of the site.</a:t>
            </a:r>
          </a:p>
          <a:p>
            <a:pPr>
              <a:lnSpc>
                <a:spcPts val="1500"/>
              </a:lnSpc>
            </a:pPr>
            <a:endParaRPr lang="en-GB" sz="950" dirty="0">
              <a:latin typeface="Tahoma" panose="020B0604030504040204" pitchFamily="34" charset="0"/>
            </a:endParaRPr>
          </a:p>
          <a:p>
            <a:pPr>
              <a:lnSpc>
                <a:spcPts val="1500"/>
              </a:lnSpc>
            </a:pPr>
            <a:r>
              <a:rPr lang="en-GB" sz="950" dirty="0">
                <a:latin typeface="Tahoma" panose="020B0604030504040204" pitchFamily="34" charset="0"/>
              </a:rPr>
              <a:t>The modular, high-altitude-efficient diesel gensets will work to provide reliable power to all generation points at the site, incorporating both Spinning and Cold Reserve units, adding an additional level</a:t>
            </a:r>
            <a:br>
              <a:rPr lang="en-GB" sz="950" dirty="0">
                <a:latin typeface="Tahoma" panose="020B0604030504040204" pitchFamily="34" charset="0"/>
              </a:rPr>
            </a:br>
            <a:r>
              <a:rPr lang="en-GB" sz="950" dirty="0">
                <a:latin typeface="Tahoma" panose="020B0604030504040204" pitchFamily="34" charset="0"/>
              </a:rPr>
              <a:t>of security and reliability.</a:t>
            </a:r>
          </a:p>
          <a:p>
            <a:pPr>
              <a:lnSpc>
                <a:spcPts val="1500"/>
              </a:lnSpc>
            </a:pPr>
            <a:endParaRPr lang="en-GB" sz="950" dirty="0">
              <a:latin typeface="Tahoma" panose="020B0604030504040204" pitchFamily="34" charset="0"/>
            </a:endParaRPr>
          </a:p>
          <a:p>
            <a:pPr>
              <a:lnSpc>
                <a:spcPts val="1500"/>
              </a:lnSpc>
            </a:pPr>
            <a:endParaRPr lang="en-GB" sz="950" dirty="0">
              <a:latin typeface="Tahoma" panose="020B0604030504040204" pitchFamily="34" charset="0"/>
            </a:endParaRPr>
          </a:p>
          <a:p>
            <a:pPr>
              <a:lnSpc>
                <a:spcPts val="1500"/>
              </a:lnSpc>
            </a:pPr>
            <a:r>
              <a:rPr lang="en-GB" sz="950" dirty="0">
                <a:latin typeface="Tahoma" panose="020B0604030504040204" pitchFamily="34" charset="0"/>
              </a:rPr>
              <a:t>This project is the latest in a number  </a:t>
            </a:r>
            <a:br>
              <a:rPr lang="en-GB" sz="950" dirty="0">
                <a:latin typeface="Tahoma" panose="020B0604030504040204" pitchFamily="34" charset="0"/>
              </a:rPr>
            </a:br>
            <a:r>
              <a:rPr lang="en-GB" sz="950" dirty="0">
                <a:latin typeface="Tahoma" panose="020B0604030504040204" pitchFamily="34" charset="0"/>
              </a:rPr>
              <a:t>of projects globally where Aggreko has worked hand-in-hand with a range of customers to meet specific demands in unique conditions, and it highlights our commitment to providing innovative solutions that minimize the impact on</a:t>
            </a:r>
            <a:br>
              <a:rPr lang="en-GB" sz="950" dirty="0">
                <a:latin typeface="Tahoma" panose="020B0604030504040204" pitchFamily="34" charset="0"/>
              </a:rPr>
            </a:br>
            <a:r>
              <a:rPr lang="en-GB" sz="950" dirty="0">
                <a:latin typeface="Tahoma" panose="020B0604030504040204" pitchFamily="34" charset="0"/>
              </a:rPr>
              <a:t>the environment in which we operate.</a:t>
            </a:r>
          </a:p>
          <a:p>
            <a:pPr>
              <a:lnSpc>
                <a:spcPts val="1500"/>
              </a:lnSpc>
            </a:pPr>
            <a:r>
              <a:rPr lang="en-GB" sz="950" dirty="0">
                <a:latin typeface="Tahoma" panose="020B0604030504040204" pitchFamily="34" charset="0"/>
              </a:rPr>
              <a:t>    </a:t>
            </a:r>
          </a:p>
          <a:p>
            <a:pPr>
              <a:lnSpc>
                <a:spcPts val="1500"/>
              </a:lnSpc>
            </a:pPr>
            <a:r>
              <a:rPr lang="en-GB" sz="950" dirty="0">
                <a:latin typeface="Tahoma" panose="020B0604030504040204" pitchFamily="34" charset="0"/>
              </a:rPr>
              <a:t>For this particular project our solution will deliver a total of $1.1 Million of carbon tax savings and cost of energy savings of</a:t>
            </a:r>
            <a:br>
              <a:rPr lang="en-GB" sz="950" dirty="0">
                <a:latin typeface="Tahoma" panose="020B0604030504040204" pitchFamily="34" charset="0"/>
              </a:rPr>
            </a:br>
            <a:r>
              <a:rPr lang="en-GB" sz="950" dirty="0">
                <a:latin typeface="Tahoma" panose="020B0604030504040204" pitchFamily="34" charset="0"/>
              </a:rPr>
              <a:t>$7.4 Million across 10 years.</a:t>
            </a:r>
            <a:endParaRPr lang="en-GB" sz="950" dirty="0">
              <a:solidFill>
                <a:srgbClr val="1C2E39"/>
              </a:solidFill>
              <a:latin typeface="Tahoma" panose="020B0604030504040204" pitchFamily="34" charset="0"/>
            </a:endParaRPr>
          </a:p>
        </p:txBody>
      </p:sp>
      <p:sp>
        <p:nvSpPr>
          <p:cNvPr id="35" name="TextBox 34">
            <a:extLst>
              <a:ext uri="{FF2B5EF4-FFF2-40B4-BE49-F238E27FC236}">
                <a16:creationId xmlns:a16="http://schemas.microsoft.com/office/drawing/2014/main" id="{EA7F9FD8-591B-1B59-145E-9EC7FEBE317B}"/>
              </a:ext>
            </a:extLst>
          </p:cNvPr>
          <p:cNvSpPr txBox="1"/>
          <p:nvPr/>
        </p:nvSpPr>
        <p:spPr>
          <a:xfrm>
            <a:off x="7986199" y="3801365"/>
            <a:ext cx="4988560" cy="271869"/>
          </a:xfrm>
          <a:prstGeom prst="rect">
            <a:avLst/>
          </a:prstGeom>
          <a:noFill/>
        </p:spPr>
        <p:txBody>
          <a:bodyPr wrap="square" numCol="1" spcCol="108000" rtlCol="0">
            <a:spAutoFit/>
          </a:bodyPr>
          <a:lstStyle/>
          <a:p>
            <a:pPr>
              <a:lnSpc>
                <a:spcPts val="1400"/>
              </a:lnSpc>
            </a:pPr>
            <a:r>
              <a:rPr lang="en-GB" sz="1200" b="1" dirty="0">
                <a:solidFill>
                  <a:schemeClr val="bg1"/>
                </a:solidFill>
                <a:latin typeface="Tahoma" panose="020B0604030504040204" pitchFamily="34" charset="0"/>
              </a:rPr>
              <a:t>The specifications of each generation point (GP) are:</a:t>
            </a:r>
          </a:p>
        </p:txBody>
      </p:sp>
      <p:sp>
        <p:nvSpPr>
          <p:cNvPr id="36" name="TextBox 35">
            <a:extLst>
              <a:ext uri="{FF2B5EF4-FFF2-40B4-BE49-F238E27FC236}">
                <a16:creationId xmlns:a16="http://schemas.microsoft.com/office/drawing/2014/main" id="{38B60D22-3659-E707-4B6F-CDE6E0D8684B}"/>
              </a:ext>
            </a:extLst>
          </p:cNvPr>
          <p:cNvSpPr txBox="1"/>
          <p:nvPr/>
        </p:nvSpPr>
        <p:spPr>
          <a:xfrm>
            <a:off x="7986199" y="4258084"/>
            <a:ext cx="4988560" cy="274819"/>
          </a:xfrm>
          <a:prstGeom prst="rect">
            <a:avLst/>
          </a:prstGeom>
          <a:noFill/>
        </p:spPr>
        <p:txBody>
          <a:bodyPr wrap="square" numCol="1" spcCol="108000" rtlCol="0">
            <a:spAutoFit/>
          </a:bodyPr>
          <a:lstStyle/>
          <a:p>
            <a:pPr>
              <a:lnSpc>
                <a:spcPts val="1500"/>
              </a:lnSpc>
            </a:pPr>
            <a:r>
              <a:rPr lang="en-GB" sz="1200" b="1" spc="300" dirty="0">
                <a:solidFill>
                  <a:srgbClr val="F26838"/>
                </a:solidFill>
                <a:latin typeface="Franklin Gothic Demi" panose="020B0603020102020204" pitchFamily="34" charset="0"/>
              </a:rPr>
              <a:t>HYBRID POWER SOLUTION (10 YEARS):</a:t>
            </a:r>
          </a:p>
        </p:txBody>
      </p:sp>
      <p:sp>
        <p:nvSpPr>
          <p:cNvPr id="37" name="TextBox 36">
            <a:extLst>
              <a:ext uri="{FF2B5EF4-FFF2-40B4-BE49-F238E27FC236}">
                <a16:creationId xmlns:a16="http://schemas.microsoft.com/office/drawing/2014/main" id="{D61C2097-8B34-5A4B-2BBB-698611C62310}"/>
              </a:ext>
            </a:extLst>
          </p:cNvPr>
          <p:cNvSpPr txBox="1"/>
          <p:nvPr/>
        </p:nvSpPr>
        <p:spPr>
          <a:xfrm>
            <a:off x="7986199" y="4588350"/>
            <a:ext cx="2777051" cy="1632435"/>
          </a:xfrm>
          <a:prstGeom prst="rect">
            <a:avLst/>
          </a:prstGeom>
          <a:noFill/>
        </p:spPr>
        <p:txBody>
          <a:bodyPr wrap="square" numCol="1" spcCol="108000" rtlCol="0">
            <a:spAutoFit/>
          </a:bodyPr>
          <a:lstStyle/>
          <a:p>
            <a:pPr>
              <a:lnSpc>
                <a:spcPts val="1400"/>
              </a:lnSpc>
            </a:pPr>
            <a:r>
              <a:rPr lang="en-GB" sz="900" dirty="0">
                <a:solidFill>
                  <a:srgbClr val="F26838"/>
                </a:solidFill>
                <a:latin typeface="Tahoma" panose="020B0604030504040204" pitchFamily="34" charset="0"/>
              </a:rPr>
              <a:t>Generation point 1 (GP1)</a:t>
            </a:r>
          </a:p>
          <a:p>
            <a:pPr>
              <a:lnSpc>
                <a:spcPts val="1400"/>
              </a:lnSpc>
            </a:pPr>
            <a:r>
              <a:rPr lang="en-GB" sz="900" dirty="0">
                <a:solidFill>
                  <a:schemeClr val="bg1"/>
                </a:solidFill>
                <a:latin typeface="Tahoma" panose="020B0604030504040204" pitchFamily="34" charset="0"/>
              </a:rPr>
              <a:t>Estimated peak power demand: 14.7 MW</a:t>
            </a:r>
          </a:p>
          <a:p>
            <a:pPr>
              <a:lnSpc>
                <a:spcPts val="1400"/>
              </a:lnSpc>
            </a:pPr>
            <a:r>
              <a:rPr lang="en-GB" sz="950" dirty="0">
                <a:solidFill>
                  <a:schemeClr val="bg1"/>
                </a:solidFill>
                <a:latin typeface="Tahoma" panose="020B0604030504040204" pitchFamily="34" charset="0"/>
              </a:rPr>
              <a:t>22 G3+ genset (19 running - 1 Spinning </a:t>
            </a:r>
          </a:p>
          <a:p>
            <a:pPr>
              <a:lnSpc>
                <a:spcPts val="1400"/>
              </a:lnSpc>
            </a:pPr>
            <a:r>
              <a:rPr lang="en-GB" sz="950" dirty="0">
                <a:solidFill>
                  <a:schemeClr val="bg1"/>
                </a:solidFill>
                <a:latin typeface="Tahoma" panose="020B0604030504040204" pitchFamily="34" charset="0"/>
              </a:rPr>
              <a:t>Reserve – 2 Cold Reserve)</a:t>
            </a:r>
          </a:p>
          <a:p>
            <a:pPr>
              <a:lnSpc>
                <a:spcPts val="900"/>
              </a:lnSpc>
            </a:pPr>
            <a:r>
              <a:rPr lang="en-GB" sz="950" dirty="0">
                <a:solidFill>
                  <a:schemeClr val="bg1"/>
                </a:solidFill>
                <a:latin typeface="Tahoma" panose="020B0604030504040204" pitchFamily="34" charset="0"/>
              </a:rPr>
              <a:t>     </a:t>
            </a:r>
          </a:p>
          <a:p>
            <a:pPr>
              <a:lnSpc>
                <a:spcPts val="1400"/>
              </a:lnSpc>
            </a:pPr>
            <a:r>
              <a:rPr lang="sv-SE" sz="950" dirty="0">
                <a:solidFill>
                  <a:schemeClr val="bg1"/>
                </a:solidFill>
                <a:latin typeface="Tahoma" panose="020B0604030504040204" pitchFamily="34" charset="0"/>
              </a:rPr>
              <a:t>Solar PV: Mirador Alto - 5.9 MW, </a:t>
            </a:r>
          </a:p>
          <a:p>
            <a:pPr>
              <a:lnSpc>
                <a:spcPts val="1400"/>
              </a:lnSpc>
            </a:pPr>
            <a:r>
              <a:rPr lang="sv-SE" sz="950" dirty="0">
                <a:solidFill>
                  <a:schemeClr val="bg1"/>
                </a:solidFill>
                <a:latin typeface="Tahoma" panose="020B0604030504040204" pitchFamily="34" charset="0"/>
              </a:rPr>
              <a:t>Platform Botadero - 3.1 MW and </a:t>
            </a:r>
          </a:p>
          <a:p>
            <a:pPr>
              <a:lnSpc>
                <a:spcPts val="1400"/>
              </a:lnSpc>
            </a:pPr>
            <a:r>
              <a:rPr lang="sv-SE" sz="950" dirty="0">
                <a:solidFill>
                  <a:schemeClr val="bg1"/>
                </a:solidFill>
                <a:latin typeface="Tahoma" panose="020B0604030504040204" pitchFamily="34" charset="0"/>
              </a:rPr>
              <a:t>Platform 15 - 0.9 MW</a:t>
            </a:r>
            <a:endParaRPr lang="en-GB" sz="950" dirty="0">
              <a:solidFill>
                <a:schemeClr val="bg1"/>
              </a:solidFill>
              <a:latin typeface="Tahoma" panose="020B0604030504040204" pitchFamily="34" charset="0"/>
            </a:endParaRPr>
          </a:p>
          <a:p>
            <a:pPr>
              <a:lnSpc>
                <a:spcPts val="1500"/>
              </a:lnSpc>
            </a:pPr>
            <a:endParaRPr lang="en-GB" sz="900" dirty="0">
              <a:solidFill>
                <a:srgbClr val="F26838"/>
              </a:solidFill>
              <a:latin typeface="Tahoma" panose="020B0604030504040204" pitchFamily="34" charset="0"/>
            </a:endParaRPr>
          </a:p>
        </p:txBody>
      </p:sp>
      <p:sp>
        <p:nvSpPr>
          <p:cNvPr id="38" name="TextBox 37">
            <a:extLst>
              <a:ext uri="{FF2B5EF4-FFF2-40B4-BE49-F238E27FC236}">
                <a16:creationId xmlns:a16="http://schemas.microsoft.com/office/drawing/2014/main" id="{67335610-3AEB-F42A-EE66-EED2F5BA8A1F}"/>
              </a:ext>
            </a:extLst>
          </p:cNvPr>
          <p:cNvSpPr txBox="1"/>
          <p:nvPr/>
        </p:nvSpPr>
        <p:spPr>
          <a:xfrm>
            <a:off x="11373220" y="4588350"/>
            <a:ext cx="2925710" cy="1260538"/>
          </a:xfrm>
          <a:prstGeom prst="rect">
            <a:avLst/>
          </a:prstGeom>
          <a:noFill/>
        </p:spPr>
        <p:txBody>
          <a:bodyPr wrap="square" numCol="1" spcCol="108000" rtlCol="0">
            <a:spAutoFit/>
          </a:bodyPr>
          <a:lstStyle/>
          <a:p>
            <a:pPr>
              <a:lnSpc>
                <a:spcPts val="1400"/>
              </a:lnSpc>
            </a:pPr>
            <a:r>
              <a:rPr lang="en-GB" sz="900" dirty="0">
                <a:solidFill>
                  <a:srgbClr val="F26838"/>
                </a:solidFill>
                <a:latin typeface="Tahoma" panose="020B0604030504040204" pitchFamily="34" charset="0"/>
              </a:rPr>
              <a:t>Generation point 2 (GP2)</a:t>
            </a:r>
          </a:p>
          <a:p>
            <a:pPr>
              <a:lnSpc>
                <a:spcPts val="1400"/>
              </a:lnSpc>
            </a:pPr>
            <a:r>
              <a:rPr lang="en-GB" sz="900" dirty="0">
                <a:solidFill>
                  <a:schemeClr val="bg1"/>
                </a:solidFill>
                <a:latin typeface="Tahoma" panose="020B0604030504040204" pitchFamily="34" charset="0"/>
              </a:rPr>
              <a:t>Estimated peak power demand: 0.64 MW</a:t>
            </a:r>
          </a:p>
          <a:p>
            <a:pPr>
              <a:lnSpc>
                <a:spcPts val="1400"/>
              </a:lnSpc>
            </a:pPr>
            <a:r>
              <a:rPr lang="en-GB" sz="950" dirty="0">
                <a:solidFill>
                  <a:schemeClr val="bg1"/>
                </a:solidFill>
                <a:latin typeface="Tahoma" panose="020B0604030504040204" pitchFamily="34" charset="0"/>
              </a:rPr>
              <a:t>2 G3+ genset (1 running – 1 Cold Reserve)</a:t>
            </a:r>
          </a:p>
          <a:p>
            <a:pPr>
              <a:lnSpc>
                <a:spcPts val="800"/>
              </a:lnSpc>
            </a:pPr>
            <a:r>
              <a:rPr lang="en-GB" sz="950" dirty="0">
                <a:solidFill>
                  <a:schemeClr val="bg1"/>
                </a:solidFill>
                <a:latin typeface="Tahoma" panose="020B0604030504040204" pitchFamily="34" charset="0"/>
              </a:rPr>
              <a:t>          </a:t>
            </a:r>
          </a:p>
          <a:p>
            <a:pPr>
              <a:lnSpc>
                <a:spcPts val="1400"/>
              </a:lnSpc>
            </a:pPr>
            <a:r>
              <a:rPr lang="en-GB" sz="1000" dirty="0">
                <a:solidFill>
                  <a:srgbClr val="F26838"/>
                </a:solidFill>
                <a:latin typeface="Tahoma" panose="020B0604030504040204" pitchFamily="34" charset="0"/>
              </a:rPr>
              <a:t>Generation point 3 (GP3)</a:t>
            </a:r>
          </a:p>
          <a:p>
            <a:pPr>
              <a:lnSpc>
                <a:spcPts val="1400"/>
              </a:lnSpc>
            </a:pPr>
            <a:r>
              <a:rPr lang="en-GB" sz="1000" dirty="0">
                <a:solidFill>
                  <a:schemeClr val="bg1"/>
                </a:solidFill>
                <a:latin typeface="Tahoma" panose="020B0604030504040204" pitchFamily="34" charset="0"/>
              </a:rPr>
              <a:t>Estimated peak power demand: 0.5 MW</a:t>
            </a:r>
          </a:p>
          <a:p>
            <a:pPr>
              <a:lnSpc>
                <a:spcPts val="1400"/>
              </a:lnSpc>
            </a:pPr>
            <a:r>
              <a:rPr lang="en-GB" sz="950" dirty="0">
                <a:solidFill>
                  <a:schemeClr val="bg1"/>
                </a:solidFill>
                <a:latin typeface="Tahoma" panose="020B0604030504040204" pitchFamily="34" charset="0"/>
              </a:rPr>
              <a:t>2 G3+ genset (1 running - 1 Cold Reserve)</a:t>
            </a:r>
          </a:p>
        </p:txBody>
      </p:sp>
      <p:sp>
        <p:nvSpPr>
          <p:cNvPr id="39" name="TextBox 38">
            <a:extLst>
              <a:ext uri="{FF2B5EF4-FFF2-40B4-BE49-F238E27FC236}">
                <a16:creationId xmlns:a16="http://schemas.microsoft.com/office/drawing/2014/main" id="{2DE6CE0B-C88C-69B2-F71B-69DBEBF0FEB2}"/>
              </a:ext>
            </a:extLst>
          </p:cNvPr>
          <p:cNvSpPr txBox="1"/>
          <p:nvPr/>
        </p:nvSpPr>
        <p:spPr>
          <a:xfrm>
            <a:off x="7986199" y="6182276"/>
            <a:ext cx="4988560" cy="274819"/>
          </a:xfrm>
          <a:prstGeom prst="rect">
            <a:avLst/>
          </a:prstGeom>
          <a:noFill/>
        </p:spPr>
        <p:txBody>
          <a:bodyPr wrap="square" numCol="1" spcCol="108000" rtlCol="0">
            <a:spAutoFit/>
          </a:bodyPr>
          <a:lstStyle/>
          <a:p>
            <a:pPr>
              <a:lnSpc>
                <a:spcPts val="1500"/>
              </a:lnSpc>
            </a:pPr>
            <a:r>
              <a:rPr lang="en-GB" sz="1200" b="1" spc="300" dirty="0">
                <a:solidFill>
                  <a:srgbClr val="F26838"/>
                </a:solidFill>
                <a:latin typeface="Franklin Gothic Demi" panose="020B0603020102020204" pitchFamily="34" charset="0"/>
              </a:rPr>
              <a:t>EARLY CONSTRUCTION POWER (1 YEAR):</a:t>
            </a:r>
          </a:p>
        </p:txBody>
      </p:sp>
      <p:sp>
        <p:nvSpPr>
          <p:cNvPr id="40" name="TextBox 39">
            <a:extLst>
              <a:ext uri="{FF2B5EF4-FFF2-40B4-BE49-F238E27FC236}">
                <a16:creationId xmlns:a16="http://schemas.microsoft.com/office/drawing/2014/main" id="{247C612A-6FC2-1959-BF02-096BEA58FDFB}"/>
              </a:ext>
            </a:extLst>
          </p:cNvPr>
          <p:cNvSpPr txBox="1"/>
          <p:nvPr/>
        </p:nvSpPr>
        <p:spPr>
          <a:xfrm>
            <a:off x="7986199" y="6512542"/>
            <a:ext cx="3305689" cy="616194"/>
          </a:xfrm>
          <a:prstGeom prst="rect">
            <a:avLst/>
          </a:prstGeom>
          <a:noFill/>
        </p:spPr>
        <p:txBody>
          <a:bodyPr wrap="square" numCol="1" spcCol="108000" rtlCol="0">
            <a:spAutoFit/>
          </a:bodyPr>
          <a:lstStyle/>
          <a:p>
            <a:pPr>
              <a:lnSpc>
                <a:spcPts val="1400"/>
              </a:lnSpc>
            </a:pPr>
            <a:r>
              <a:rPr lang="en-GB" sz="900" dirty="0">
                <a:solidFill>
                  <a:srgbClr val="F26838"/>
                </a:solidFill>
                <a:latin typeface="Tahoma" panose="020B0604030504040204" pitchFamily="34" charset="0"/>
              </a:rPr>
              <a:t>Generation point 4 (GP4)</a:t>
            </a:r>
          </a:p>
          <a:p>
            <a:pPr>
              <a:lnSpc>
                <a:spcPts val="1400"/>
              </a:lnSpc>
            </a:pPr>
            <a:r>
              <a:rPr lang="en-GB" sz="900" dirty="0">
                <a:solidFill>
                  <a:schemeClr val="bg1"/>
                </a:solidFill>
                <a:latin typeface="Tahoma" panose="020B0604030504040204" pitchFamily="34" charset="0"/>
              </a:rPr>
              <a:t>Estimated peak power demand: 14.7 MW</a:t>
            </a:r>
          </a:p>
          <a:p>
            <a:pPr>
              <a:lnSpc>
                <a:spcPts val="1400"/>
              </a:lnSpc>
            </a:pPr>
            <a:r>
              <a:rPr lang="en-GB" sz="950" dirty="0">
                <a:solidFill>
                  <a:schemeClr val="bg1"/>
                </a:solidFill>
                <a:latin typeface="Tahoma" panose="020B0604030504040204" pitchFamily="34" charset="0"/>
              </a:rPr>
              <a:t>2 G3+ genset (1 running - 1 Cold Reserve)</a:t>
            </a:r>
          </a:p>
        </p:txBody>
      </p:sp>
      <p:sp>
        <p:nvSpPr>
          <p:cNvPr id="41" name="TextBox 40">
            <a:extLst>
              <a:ext uri="{FF2B5EF4-FFF2-40B4-BE49-F238E27FC236}">
                <a16:creationId xmlns:a16="http://schemas.microsoft.com/office/drawing/2014/main" id="{7BEF7443-00CE-EDBE-648D-6D9666461C11}"/>
              </a:ext>
            </a:extLst>
          </p:cNvPr>
          <p:cNvSpPr txBox="1"/>
          <p:nvPr/>
        </p:nvSpPr>
        <p:spPr>
          <a:xfrm>
            <a:off x="11373220" y="6512542"/>
            <a:ext cx="2925710" cy="616194"/>
          </a:xfrm>
          <a:prstGeom prst="rect">
            <a:avLst/>
          </a:prstGeom>
          <a:noFill/>
        </p:spPr>
        <p:txBody>
          <a:bodyPr wrap="square" numCol="1" spcCol="108000" rtlCol="0">
            <a:spAutoFit/>
          </a:bodyPr>
          <a:lstStyle/>
          <a:p>
            <a:pPr>
              <a:lnSpc>
                <a:spcPts val="1400"/>
              </a:lnSpc>
            </a:pPr>
            <a:r>
              <a:rPr lang="en-GB" sz="900" dirty="0">
                <a:solidFill>
                  <a:srgbClr val="F26838"/>
                </a:solidFill>
                <a:latin typeface="Tahoma" panose="020B0604030504040204" pitchFamily="34" charset="0"/>
              </a:rPr>
              <a:t>Generation point 5 (GP5)</a:t>
            </a:r>
          </a:p>
          <a:p>
            <a:pPr>
              <a:lnSpc>
                <a:spcPts val="1400"/>
              </a:lnSpc>
            </a:pPr>
            <a:r>
              <a:rPr lang="en-GB" sz="900" dirty="0">
                <a:solidFill>
                  <a:schemeClr val="bg1"/>
                </a:solidFill>
                <a:latin typeface="Tahoma" panose="020B0604030504040204" pitchFamily="34" charset="0"/>
              </a:rPr>
              <a:t>Estimated peak power demand: 0.7 MW</a:t>
            </a:r>
          </a:p>
          <a:p>
            <a:pPr>
              <a:lnSpc>
                <a:spcPts val="1400"/>
              </a:lnSpc>
            </a:pPr>
            <a:r>
              <a:rPr lang="en-GB" sz="950" dirty="0">
                <a:solidFill>
                  <a:schemeClr val="bg1"/>
                </a:solidFill>
                <a:latin typeface="Tahoma" panose="020B0604030504040204" pitchFamily="34" charset="0"/>
              </a:rPr>
              <a:t>2 G3+ genset (1 running - 1 Cold Reserve)</a:t>
            </a:r>
          </a:p>
        </p:txBody>
      </p:sp>
      <p:pic>
        <p:nvPicPr>
          <p:cNvPr id="45" name="Picture 44">
            <a:extLst>
              <a:ext uri="{FF2B5EF4-FFF2-40B4-BE49-F238E27FC236}">
                <a16:creationId xmlns:a16="http://schemas.microsoft.com/office/drawing/2014/main" id="{A973C880-2B4C-5D8A-F0E6-2EDA3A6B3A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80469" y="631824"/>
            <a:ext cx="5229312" cy="2488479"/>
          </a:xfrm>
          <a:prstGeom prst="rect">
            <a:avLst/>
          </a:prstGeom>
        </p:spPr>
      </p:pic>
      <p:sp>
        <p:nvSpPr>
          <p:cNvPr id="46" name="TextBox 45">
            <a:extLst>
              <a:ext uri="{FF2B5EF4-FFF2-40B4-BE49-F238E27FC236}">
                <a16:creationId xmlns:a16="http://schemas.microsoft.com/office/drawing/2014/main" id="{A8DC6B9C-24D7-AB08-3940-D4CDEDF145EF}"/>
              </a:ext>
            </a:extLst>
          </p:cNvPr>
          <p:cNvSpPr txBox="1"/>
          <p:nvPr/>
        </p:nvSpPr>
        <p:spPr>
          <a:xfrm>
            <a:off x="8402649" y="1555447"/>
            <a:ext cx="1287976" cy="260264"/>
          </a:xfrm>
          <a:prstGeom prst="rect">
            <a:avLst/>
          </a:prstGeom>
          <a:noFill/>
        </p:spPr>
        <p:txBody>
          <a:bodyPr wrap="square" numCol="1" spcCol="108000" rtlCol="0">
            <a:spAutoFit/>
          </a:bodyPr>
          <a:lstStyle/>
          <a:p>
            <a:pPr>
              <a:lnSpc>
                <a:spcPts val="1400"/>
              </a:lnSpc>
            </a:pPr>
            <a:r>
              <a:rPr lang="en-GB" sz="1000" dirty="0">
                <a:solidFill>
                  <a:srgbClr val="192D39"/>
                </a:solidFill>
                <a:latin typeface="Tahoma" panose="020B0604030504040204" pitchFamily="34" charset="0"/>
              </a:rPr>
              <a:t>19 Running</a:t>
            </a:r>
          </a:p>
        </p:txBody>
      </p:sp>
      <p:sp>
        <p:nvSpPr>
          <p:cNvPr id="47" name="TextBox 46">
            <a:extLst>
              <a:ext uri="{FF2B5EF4-FFF2-40B4-BE49-F238E27FC236}">
                <a16:creationId xmlns:a16="http://schemas.microsoft.com/office/drawing/2014/main" id="{4EA71314-6551-15FD-920E-9ED11DA05094}"/>
              </a:ext>
            </a:extLst>
          </p:cNvPr>
          <p:cNvSpPr txBox="1"/>
          <p:nvPr/>
        </p:nvSpPr>
        <p:spPr>
          <a:xfrm>
            <a:off x="8402648" y="1920532"/>
            <a:ext cx="1395401" cy="258661"/>
          </a:xfrm>
          <a:prstGeom prst="rect">
            <a:avLst/>
          </a:prstGeom>
          <a:noFill/>
        </p:spPr>
        <p:txBody>
          <a:bodyPr wrap="square" numCol="1" spcCol="108000" rtlCol="0">
            <a:spAutoFit/>
          </a:bodyPr>
          <a:lstStyle/>
          <a:p>
            <a:pPr>
              <a:lnSpc>
                <a:spcPts val="1400"/>
              </a:lnSpc>
            </a:pPr>
            <a:r>
              <a:rPr lang="en-GB" sz="1000" dirty="0">
                <a:solidFill>
                  <a:srgbClr val="192D39"/>
                </a:solidFill>
                <a:latin typeface="Tahoma" panose="020B0604030504040204" pitchFamily="34" charset="0"/>
              </a:rPr>
              <a:t>1 Spinning reserve</a:t>
            </a:r>
          </a:p>
        </p:txBody>
      </p:sp>
      <p:sp>
        <p:nvSpPr>
          <p:cNvPr id="48" name="TextBox 47">
            <a:extLst>
              <a:ext uri="{FF2B5EF4-FFF2-40B4-BE49-F238E27FC236}">
                <a16:creationId xmlns:a16="http://schemas.microsoft.com/office/drawing/2014/main" id="{2E9C786C-6EA2-5412-A2AA-1A8F17614630}"/>
              </a:ext>
            </a:extLst>
          </p:cNvPr>
          <p:cNvSpPr txBox="1"/>
          <p:nvPr/>
        </p:nvSpPr>
        <p:spPr>
          <a:xfrm>
            <a:off x="8402648" y="2274694"/>
            <a:ext cx="1395401" cy="258661"/>
          </a:xfrm>
          <a:prstGeom prst="rect">
            <a:avLst/>
          </a:prstGeom>
          <a:noFill/>
        </p:spPr>
        <p:txBody>
          <a:bodyPr wrap="square" numCol="1" spcCol="108000" rtlCol="0">
            <a:spAutoFit/>
          </a:bodyPr>
          <a:lstStyle/>
          <a:p>
            <a:pPr>
              <a:lnSpc>
                <a:spcPts val="1400"/>
              </a:lnSpc>
            </a:pPr>
            <a:r>
              <a:rPr lang="en-GB" sz="1000" dirty="0">
                <a:solidFill>
                  <a:srgbClr val="192D39"/>
                </a:solidFill>
                <a:latin typeface="Tahoma" panose="020B0604030504040204" pitchFamily="34" charset="0"/>
              </a:rPr>
              <a:t>2 Cold reserve</a:t>
            </a:r>
          </a:p>
        </p:txBody>
      </p:sp>
      <p:pic>
        <p:nvPicPr>
          <p:cNvPr id="50" name="Picture 49">
            <a:extLst>
              <a:ext uri="{FF2B5EF4-FFF2-40B4-BE49-F238E27FC236}">
                <a16:creationId xmlns:a16="http://schemas.microsoft.com/office/drawing/2014/main" id="{D47865FA-C8B6-7512-7B24-A9D1A9BE8926}"/>
              </a:ext>
            </a:extLst>
          </p:cNvPr>
          <p:cNvPicPr>
            <a:picLocks noChangeAspect="1"/>
          </p:cNvPicPr>
          <p:nvPr/>
        </p:nvPicPr>
        <p:blipFill rotWithShape="1">
          <a:blip r:embed="rId6">
            <a:extLst>
              <a:ext uri="{28A0092B-C50C-407E-A947-70E740481C1C}">
                <a14:useLocalDpi xmlns:a14="http://schemas.microsoft.com/office/drawing/2010/main" val="0"/>
              </a:ext>
            </a:extLst>
          </a:blip>
          <a:srcRect r="6264"/>
          <a:stretch/>
        </p:blipFill>
        <p:spPr>
          <a:xfrm>
            <a:off x="8130058" y="1445103"/>
            <a:ext cx="255514" cy="376174"/>
          </a:xfrm>
          <a:prstGeom prst="rect">
            <a:avLst/>
          </a:prstGeom>
        </p:spPr>
      </p:pic>
      <p:pic>
        <p:nvPicPr>
          <p:cNvPr id="52" name="Picture 51">
            <a:extLst>
              <a:ext uri="{FF2B5EF4-FFF2-40B4-BE49-F238E27FC236}">
                <a16:creationId xmlns:a16="http://schemas.microsoft.com/office/drawing/2014/main" id="{DE10F8AF-FA7F-D489-4BFB-BAEC6CCD9660}"/>
              </a:ext>
            </a:extLst>
          </p:cNvPr>
          <p:cNvPicPr>
            <a:picLocks noChangeAspect="1"/>
          </p:cNvPicPr>
          <p:nvPr/>
        </p:nvPicPr>
        <p:blipFill rotWithShape="1">
          <a:blip r:embed="rId7">
            <a:extLst>
              <a:ext uri="{28A0092B-C50C-407E-A947-70E740481C1C}">
                <a14:useLocalDpi xmlns:a14="http://schemas.microsoft.com/office/drawing/2010/main" val="0"/>
              </a:ext>
            </a:extLst>
          </a:blip>
          <a:srcRect l="-1" r="3207"/>
          <a:stretch/>
        </p:blipFill>
        <p:spPr>
          <a:xfrm>
            <a:off x="8130058" y="2148404"/>
            <a:ext cx="263848" cy="376174"/>
          </a:xfrm>
          <a:prstGeom prst="rect">
            <a:avLst/>
          </a:prstGeom>
        </p:spPr>
      </p:pic>
      <p:pic>
        <p:nvPicPr>
          <p:cNvPr id="54" name="Picture 53">
            <a:extLst>
              <a:ext uri="{FF2B5EF4-FFF2-40B4-BE49-F238E27FC236}">
                <a16:creationId xmlns:a16="http://schemas.microsoft.com/office/drawing/2014/main" id="{DD8A8120-4FCD-B7A1-FC91-6E01736239F3}"/>
              </a:ext>
            </a:extLst>
          </p:cNvPr>
          <p:cNvPicPr>
            <a:picLocks noChangeAspect="1"/>
          </p:cNvPicPr>
          <p:nvPr/>
        </p:nvPicPr>
        <p:blipFill rotWithShape="1">
          <a:blip r:embed="rId8">
            <a:extLst>
              <a:ext uri="{28A0092B-C50C-407E-A947-70E740481C1C}">
                <a14:useLocalDpi xmlns:a14="http://schemas.microsoft.com/office/drawing/2010/main" val="0"/>
              </a:ext>
            </a:extLst>
          </a:blip>
          <a:srcRect l="-1" r="3207"/>
          <a:stretch/>
        </p:blipFill>
        <p:spPr>
          <a:xfrm>
            <a:off x="8130058" y="1781206"/>
            <a:ext cx="263848" cy="376174"/>
          </a:xfrm>
          <a:prstGeom prst="rect">
            <a:avLst/>
          </a:prstGeom>
        </p:spPr>
      </p:pic>
      <p:sp>
        <p:nvSpPr>
          <p:cNvPr id="49" name="Rectangle 48">
            <a:extLst>
              <a:ext uri="{FF2B5EF4-FFF2-40B4-BE49-F238E27FC236}">
                <a16:creationId xmlns:a16="http://schemas.microsoft.com/office/drawing/2014/main" id="{0968C1E0-0DB5-5166-3493-206D2830BC0B}"/>
              </a:ext>
            </a:extLst>
          </p:cNvPr>
          <p:cNvSpPr/>
          <p:nvPr/>
        </p:nvSpPr>
        <p:spPr>
          <a:xfrm>
            <a:off x="1487008" y="-30695"/>
            <a:ext cx="4471987" cy="314325"/>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TextBox 50">
            <a:extLst>
              <a:ext uri="{FF2B5EF4-FFF2-40B4-BE49-F238E27FC236}">
                <a16:creationId xmlns:a16="http://schemas.microsoft.com/office/drawing/2014/main" id="{973C658E-93B9-F9CA-33BD-4EFA62E8AFC6}"/>
              </a:ext>
            </a:extLst>
          </p:cNvPr>
          <p:cNvSpPr txBox="1"/>
          <p:nvPr/>
        </p:nvSpPr>
        <p:spPr>
          <a:xfrm>
            <a:off x="1685304" y="11051"/>
            <a:ext cx="4189391" cy="230832"/>
          </a:xfrm>
          <a:prstGeom prst="rect">
            <a:avLst/>
          </a:prstGeom>
          <a:noFill/>
        </p:spPr>
        <p:txBody>
          <a:bodyPr wrap="square" rtlCol="0">
            <a:spAutoFit/>
          </a:bodyPr>
          <a:lstStyle/>
          <a:p>
            <a:pPr algn="ctr"/>
            <a:r>
              <a:rPr lang="en-GB" sz="900" b="1" spc="300" dirty="0">
                <a:solidFill>
                  <a:schemeClr val="bg1"/>
                </a:solidFill>
                <a:latin typeface="Franklin Gothic Demi" panose="020B0603020102020204" pitchFamily="34" charset="0"/>
              </a:rPr>
              <a:t>CASE STUDY OFF-GRID HYBRID POWER PLANTS</a:t>
            </a:r>
          </a:p>
        </p:txBody>
      </p:sp>
      <p:sp>
        <p:nvSpPr>
          <p:cNvPr id="55" name="TextBox 54">
            <a:extLst>
              <a:ext uri="{FF2B5EF4-FFF2-40B4-BE49-F238E27FC236}">
                <a16:creationId xmlns:a16="http://schemas.microsoft.com/office/drawing/2014/main" id="{6811FCB7-37CE-47B1-D02A-9B595D281344}"/>
              </a:ext>
            </a:extLst>
          </p:cNvPr>
          <p:cNvSpPr txBox="1"/>
          <p:nvPr/>
        </p:nvSpPr>
        <p:spPr>
          <a:xfrm>
            <a:off x="8056057" y="405949"/>
            <a:ext cx="5616399" cy="271934"/>
          </a:xfrm>
          <a:prstGeom prst="rect">
            <a:avLst/>
          </a:prstGeom>
          <a:noFill/>
        </p:spPr>
        <p:txBody>
          <a:bodyPr wrap="square" numCol="1" spcCol="108000" rtlCol="0">
            <a:spAutoFit/>
          </a:bodyPr>
          <a:lstStyle/>
          <a:p>
            <a:pPr>
              <a:lnSpc>
                <a:spcPts val="1500"/>
              </a:lnSpc>
            </a:pPr>
            <a:r>
              <a:rPr lang="en-GB" sz="1100" b="1" spc="300" dirty="0">
                <a:solidFill>
                  <a:srgbClr val="F26838"/>
                </a:solidFill>
                <a:latin typeface="Franklin Gothic Demi" panose="020B0603020102020204" pitchFamily="34" charset="0"/>
              </a:rPr>
              <a:t>GENERATION POINT 1 (GP1) </a:t>
            </a:r>
            <a:r>
              <a:rPr lang="en-GB" sz="1100" b="1" spc="300" dirty="0">
                <a:solidFill>
                  <a:schemeClr val="bg1"/>
                </a:solidFill>
                <a:latin typeface="Franklin Gothic Demi" panose="020B0603020102020204" pitchFamily="34" charset="0"/>
              </a:rPr>
              <a:t>- DIESEL AND SOLAR PV</a:t>
            </a:r>
          </a:p>
        </p:txBody>
      </p:sp>
      <p:sp>
        <p:nvSpPr>
          <p:cNvPr id="42" name="TextBox 41">
            <a:extLst>
              <a:ext uri="{FF2B5EF4-FFF2-40B4-BE49-F238E27FC236}">
                <a16:creationId xmlns:a16="http://schemas.microsoft.com/office/drawing/2014/main" id="{B2ECF4C8-3BB6-3FC8-45A5-499835F1DED9}"/>
              </a:ext>
            </a:extLst>
          </p:cNvPr>
          <p:cNvSpPr txBox="1"/>
          <p:nvPr/>
        </p:nvSpPr>
        <p:spPr>
          <a:xfrm>
            <a:off x="413383" y="3773061"/>
            <a:ext cx="1727837" cy="64985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CUSTOMER</a:t>
            </a:r>
          </a:p>
          <a:p>
            <a:pPr>
              <a:lnSpc>
                <a:spcPts val="1500"/>
              </a:lnSpc>
            </a:pPr>
            <a:r>
              <a:rPr lang="en-GB" sz="900" dirty="0">
                <a:solidFill>
                  <a:srgbClr val="1C2E39"/>
                </a:solidFill>
                <a:latin typeface="Tahoma" panose="020B0604030504040204" pitchFamily="34" charset="0"/>
              </a:rPr>
              <a:t>Gold Fields</a:t>
            </a:r>
          </a:p>
          <a:p>
            <a:pPr>
              <a:lnSpc>
                <a:spcPts val="1500"/>
              </a:lnSpc>
            </a:pPr>
            <a:r>
              <a:rPr lang="en-GB" sz="900" dirty="0" err="1">
                <a:solidFill>
                  <a:srgbClr val="1C2E39"/>
                </a:solidFill>
                <a:latin typeface="Tahoma" panose="020B0604030504040204" pitchFamily="34" charset="0"/>
              </a:rPr>
              <a:t>Salares</a:t>
            </a:r>
            <a:r>
              <a:rPr lang="en-GB" sz="900" dirty="0">
                <a:solidFill>
                  <a:srgbClr val="1C2E39"/>
                </a:solidFill>
                <a:latin typeface="Tahoma" panose="020B0604030504040204" pitchFamily="34" charset="0"/>
              </a:rPr>
              <a:t> Norte Mine</a:t>
            </a:r>
          </a:p>
        </p:txBody>
      </p:sp>
      <p:sp>
        <p:nvSpPr>
          <p:cNvPr id="44" name="TextBox 43">
            <a:extLst>
              <a:ext uri="{FF2B5EF4-FFF2-40B4-BE49-F238E27FC236}">
                <a16:creationId xmlns:a16="http://schemas.microsoft.com/office/drawing/2014/main" id="{5AC0D230-7928-93A0-EC62-12C2C39FDCCE}"/>
              </a:ext>
            </a:extLst>
          </p:cNvPr>
          <p:cNvSpPr txBox="1"/>
          <p:nvPr/>
        </p:nvSpPr>
        <p:spPr>
          <a:xfrm>
            <a:off x="413383" y="4576032"/>
            <a:ext cx="1880237" cy="64985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LOCATION</a:t>
            </a:r>
          </a:p>
          <a:p>
            <a:pPr>
              <a:lnSpc>
                <a:spcPts val="1500"/>
              </a:lnSpc>
            </a:pPr>
            <a:r>
              <a:rPr lang="en-GB" sz="900" dirty="0">
                <a:solidFill>
                  <a:srgbClr val="1C2E39"/>
                </a:solidFill>
                <a:latin typeface="Tahoma" panose="020B0604030504040204" pitchFamily="34" charset="0"/>
              </a:rPr>
              <a:t>Atacama region of Northern </a:t>
            </a:r>
          </a:p>
          <a:p>
            <a:pPr>
              <a:lnSpc>
                <a:spcPts val="1500"/>
              </a:lnSpc>
            </a:pPr>
            <a:r>
              <a:rPr lang="en-GB" sz="900" dirty="0">
                <a:solidFill>
                  <a:srgbClr val="1C2E39"/>
                </a:solidFill>
                <a:latin typeface="Tahoma" panose="020B0604030504040204" pitchFamily="34" charset="0"/>
              </a:rPr>
              <a:t>Chile - Altitude: 4,500 m</a:t>
            </a:r>
          </a:p>
        </p:txBody>
      </p:sp>
      <p:sp>
        <p:nvSpPr>
          <p:cNvPr id="53" name="TextBox 52">
            <a:extLst>
              <a:ext uri="{FF2B5EF4-FFF2-40B4-BE49-F238E27FC236}">
                <a16:creationId xmlns:a16="http://schemas.microsoft.com/office/drawing/2014/main" id="{1C490120-BD32-77F4-ED72-4213C8BDB4D5}"/>
              </a:ext>
            </a:extLst>
          </p:cNvPr>
          <p:cNvSpPr txBox="1"/>
          <p:nvPr/>
        </p:nvSpPr>
        <p:spPr>
          <a:xfrm>
            <a:off x="413383" y="5353582"/>
            <a:ext cx="18802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SECTOR</a:t>
            </a:r>
          </a:p>
          <a:p>
            <a:pPr>
              <a:lnSpc>
                <a:spcPts val="1500"/>
              </a:lnSpc>
            </a:pPr>
            <a:r>
              <a:rPr lang="en-GB" sz="900" dirty="0">
                <a:solidFill>
                  <a:srgbClr val="1C2E39"/>
                </a:solidFill>
                <a:latin typeface="Tahoma" panose="020B0604030504040204" pitchFamily="34" charset="0"/>
              </a:rPr>
              <a:t>Mining</a:t>
            </a:r>
          </a:p>
        </p:txBody>
      </p:sp>
    </p:spTree>
    <p:extLst>
      <p:ext uri="{BB962C8B-B14F-4D97-AF65-F5344CB8AC3E}">
        <p14:creationId xmlns:p14="http://schemas.microsoft.com/office/powerpoint/2010/main" val="32104759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8AD3C88-5611-A28E-2A9B-A18C3F9E222F}"/>
              </a:ext>
            </a:extLst>
          </p:cNvPr>
          <p:cNvSpPr/>
          <p:nvPr/>
        </p:nvSpPr>
        <p:spPr>
          <a:xfrm>
            <a:off x="7559350" y="1"/>
            <a:ext cx="7560000" cy="7833930"/>
          </a:xfrm>
          <a:prstGeom prst="rect">
            <a:avLst/>
          </a:prstGeom>
          <a:solidFill>
            <a:srgbClr val="E8E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FC364553-7509-1B76-41B2-D820AEE709FB}"/>
              </a:ext>
            </a:extLst>
          </p:cNvPr>
          <p:cNvSpPr/>
          <p:nvPr/>
        </p:nvSpPr>
        <p:spPr>
          <a:xfrm>
            <a:off x="0" y="6082018"/>
            <a:ext cx="7560000" cy="4609795"/>
          </a:xfrm>
          <a:prstGeom prst="rect">
            <a:avLst/>
          </a:prstGeom>
          <a:solidFill>
            <a:srgbClr val="C3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432E3784-64AE-674A-B29A-BB04D22381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560000" cy="3900960"/>
          </a:xfrm>
          <a:prstGeom prst="rect">
            <a:avLst/>
          </a:prstGeom>
        </p:spPr>
      </p:pic>
      <p:sp>
        <p:nvSpPr>
          <p:cNvPr id="4" name="Slide Number Placeholder 3">
            <a:extLst>
              <a:ext uri="{FF2B5EF4-FFF2-40B4-BE49-F238E27FC236}">
                <a16:creationId xmlns:a16="http://schemas.microsoft.com/office/drawing/2014/main" id="{DAC49450-6C88-3E61-F9BF-42087364132B}"/>
              </a:ext>
            </a:extLst>
          </p:cNvPr>
          <p:cNvSpPr>
            <a:spLocks noGrp="1"/>
          </p:cNvSpPr>
          <p:nvPr>
            <p:ph type="sldNum" sz="quarter" idx="12"/>
          </p:nvPr>
        </p:nvSpPr>
        <p:spPr/>
        <p:txBody>
          <a:bodyPr/>
          <a:lstStyle/>
          <a:p>
            <a:fld id="{D820F4B2-F1D7-483F-BB88-6232A6AE082A}" type="slidenum">
              <a:rPr lang="en-GB" smtClean="0"/>
              <a:t>14</a:t>
            </a:fld>
            <a:endParaRPr lang="en-GB"/>
          </a:p>
        </p:txBody>
      </p:sp>
      <p:sp>
        <p:nvSpPr>
          <p:cNvPr id="15" name="TextBox 14">
            <a:extLst>
              <a:ext uri="{FF2B5EF4-FFF2-40B4-BE49-F238E27FC236}">
                <a16:creationId xmlns:a16="http://schemas.microsoft.com/office/drawing/2014/main" id="{C79E13AF-0569-B36E-28A1-BBEE1D5D42C9}"/>
              </a:ext>
            </a:extLst>
          </p:cNvPr>
          <p:cNvSpPr txBox="1"/>
          <p:nvPr/>
        </p:nvSpPr>
        <p:spPr>
          <a:xfrm>
            <a:off x="409939" y="936873"/>
            <a:ext cx="4616450" cy="1523494"/>
          </a:xfrm>
          <a:prstGeom prst="rect">
            <a:avLst/>
          </a:prstGeom>
          <a:noFill/>
        </p:spPr>
        <p:txBody>
          <a:bodyPr wrap="square" rtlCol="0">
            <a:spAutoFit/>
          </a:bodyPr>
          <a:lstStyle/>
          <a:p>
            <a:r>
              <a:rPr lang="en-GB" sz="3100" b="1" dirty="0">
                <a:solidFill>
                  <a:schemeClr val="bg1"/>
                </a:solidFill>
                <a:latin typeface="Tahoma" panose="020B0604030504040204" pitchFamily="34" charset="0"/>
                <a:ea typeface="Tahoma" panose="020B0604030504040204" pitchFamily="34" charset="0"/>
                <a:cs typeface="Tahoma" panose="020B0604030504040204" pitchFamily="34" charset="0"/>
              </a:rPr>
              <a:t>Cost effective hybrid power that lowered gold production costs</a:t>
            </a:r>
            <a:endParaRPr lang="en-GB" sz="31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16" name="TextBox 15">
            <a:extLst>
              <a:ext uri="{FF2B5EF4-FFF2-40B4-BE49-F238E27FC236}">
                <a16:creationId xmlns:a16="http://schemas.microsoft.com/office/drawing/2014/main" id="{B3698B6C-3E9B-457A-7038-13C61A676674}"/>
              </a:ext>
            </a:extLst>
          </p:cNvPr>
          <p:cNvSpPr txBox="1"/>
          <p:nvPr/>
        </p:nvSpPr>
        <p:spPr>
          <a:xfrm>
            <a:off x="408620" y="4213150"/>
            <a:ext cx="17278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CUSTOMER</a:t>
            </a:r>
          </a:p>
          <a:p>
            <a:pPr>
              <a:lnSpc>
                <a:spcPts val="1500"/>
              </a:lnSpc>
            </a:pPr>
            <a:r>
              <a:rPr lang="en-GB" sz="900" dirty="0">
                <a:solidFill>
                  <a:srgbClr val="1C2E39"/>
                </a:solidFill>
                <a:latin typeface="Tahoma" panose="020B0604030504040204" pitchFamily="34" charset="0"/>
              </a:rPr>
              <a:t>Resolute Mining Limited</a:t>
            </a:r>
          </a:p>
        </p:txBody>
      </p:sp>
      <p:sp>
        <p:nvSpPr>
          <p:cNvPr id="17" name="TextBox 16">
            <a:extLst>
              <a:ext uri="{FF2B5EF4-FFF2-40B4-BE49-F238E27FC236}">
                <a16:creationId xmlns:a16="http://schemas.microsoft.com/office/drawing/2014/main" id="{A538A6F5-FD15-FA15-2A67-EB8CC93972F4}"/>
              </a:ext>
            </a:extLst>
          </p:cNvPr>
          <p:cNvSpPr txBox="1"/>
          <p:nvPr/>
        </p:nvSpPr>
        <p:spPr>
          <a:xfrm>
            <a:off x="408285" y="4738195"/>
            <a:ext cx="18802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LOCATION</a:t>
            </a:r>
          </a:p>
          <a:p>
            <a:pPr>
              <a:lnSpc>
                <a:spcPts val="1500"/>
              </a:lnSpc>
            </a:pPr>
            <a:r>
              <a:rPr lang="en-GB" sz="900" dirty="0">
                <a:solidFill>
                  <a:srgbClr val="1C2E39"/>
                </a:solidFill>
                <a:latin typeface="Tahoma" panose="020B0604030504040204" pitchFamily="34" charset="0"/>
              </a:rPr>
              <a:t>Mali, Africa</a:t>
            </a:r>
          </a:p>
        </p:txBody>
      </p:sp>
      <p:sp>
        <p:nvSpPr>
          <p:cNvPr id="18" name="TextBox 17">
            <a:extLst>
              <a:ext uri="{FF2B5EF4-FFF2-40B4-BE49-F238E27FC236}">
                <a16:creationId xmlns:a16="http://schemas.microsoft.com/office/drawing/2014/main" id="{468C88D9-B1C3-9B87-B98A-F56D853B4C86}"/>
              </a:ext>
            </a:extLst>
          </p:cNvPr>
          <p:cNvSpPr txBox="1"/>
          <p:nvPr/>
        </p:nvSpPr>
        <p:spPr>
          <a:xfrm>
            <a:off x="408620" y="5283199"/>
            <a:ext cx="18802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SECTOR</a:t>
            </a:r>
          </a:p>
          <a:p>
            <a:pPr>
              <a:lnSpc>
                <a:spcPts val="1500"/>
              </a:lnSpc>
            </a:pPr>
            <a:r>
              <a:rPr lang="en-GB" sz="900" dirty="0">
                <a:solidFill>
                  <a:srgbClr val="1C2E39"/>
                </a:solidFill>
                <a:latin typeface="Tahoma" panose="020B0604030504040204" pitchFamily="34" charset="0"/>
              </a:rPr>
              <a:t>Mining</a:t>
            </a:r>
          </a:p>
        </p:txBody>
      </p:sp>
      <p:sp>
        <p:nvSpPr>
          <p:cNvPr id="19" name="TextBox 18">
            <a:extLst>
              <a:ext uri="{FF2B5EF4-FFF2-40B4-BE49-F238E27FC236}">
                <a16:creationId xmlns:a16="http://schemas.microsoft.com/office/drawing/2014/main" id="{E1C39562-5AE5-4991-01E6-5027A50FD925}"/>
              </a:ext>
            </a:extLst>
          </p:cNvPr>
          <p:cNvSpPr txBox="1"/>
          <p:nvPr/>
        </p:nvSpPr>
        <p:spPr>
          <a:xfrm>
            <a:off x="2645695" y="4452755"/>
            <a:ext cx="1880237" cy="265329"/>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KEY FACTS</a:t>
            </a:r>
          </a:p>
        </p:txBody>
      </p:sp>
      <p:sp>
        <p:nvSpPr>
          <p:cNvPr id="20" name="TextBox 19">
            <a:extLst>
              <a:ext uri="{FF2B5EF4-FFF2-40B4-BE49-F238E27FC236}">
                <a16:creationId xmlns:a16="http://schemas.microsoft.com/office/drawing/2014/main" id="{44405AC3-8D23-E438-C1BA-2C3D8B8498D8}"/>
              </a:ext>
            </a:extLst>
          </p:cNvPr>
          <p:cNvSpPr txBox="1"/>
          <p:nvPr/>
        </p:nvSpPr>
        <p:spPr>
          <a:xfrm>
            <a:off x="2641885" y="4878883"/>
            <a:ext cx="1297307" cy="644985"/>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rPr>
              <a:t>40</a:t>
            </a:r>
            <a:r>
              <a:rPr lang="en-GB" sz="2500" b="1" dirty="0">
                <a:solidFill>
                  <a:srgbClr val="939598"/>
                </a:solidFill>
                <a:latin typeface="Tahoma" panose="020B0604030504040204" pitchFamily="34" charset="0"/>
              </a:rPr>
              <a:t>%</a:t>
            </a:r>
          </a:p>
          <a:p>
            <a:pPr>
              <a:lnSpc>
                <a:spcPts val="1500"/>
              </a:lnSpc>
            </a:pPr>
            <a:r>
              <a:rPr lang="en-GB" sz="900" dirty="0">
                <a:solidFill>
                  <a:srgbClr val="1C2E39"/>
                </a:solidFill>
                <a:latin typeface="Tahoma" panose="020B0604030504040204" pitchFamily="34" charset="0"/>
              </a:rPr>
              <a:t>Cost reduction in</a:t>
            </a:r>
            <a:br>
              <a:rPr lang="en-GB" sz="900" dirty="0">
                <a:solidFill>
                  <a:srgbClr val="1C2E39"/>
                </a:solidFill>
                <a:latin typeface="Tahoma" panose="020B0604030504040204" pitchFamily="34" charset="0"/>
              </a:rPr>
            </a:br>
            <a:r>
              <a:rPr lang="en-GB" sz="900" dirty="0">
                <a:solidFill>
                  <a:srgbClr val="1C2E39"/>
                </a:solidFill>
                <a:latin typeface="Tahoma" panose="020B0604030504040204" pitchFamily="34" charset="0"/>
              </a:rPr>
              <a:t>total cost of energy</a:t>
            </a:r>
          </a:p>
        </p:txBody>
      </p:sp>
      <p:sp>
        <p:nvSpPr>
          <p:cNvPr id="21" name="TextBox 20">
            <a:extLst>
              <a:ext uri="{FF2B5EF4-FFF2-40B4-BE49-F238E27FC236}">
                <a16:creationId xmlns:a16="http://schemas.microsoft.com/office/drawing/2014/main" id="{CE19EA1E-5417-8B89-E1C5-20456809CCD0}"/>
              </a:ext>
            </a:extLst>
          </p:cNvPr>
          <p:cNvSpPr txBox="1"/>
          <p:nvPr/>
        </p:nvSpPr>
        <p:spPr>
          <a:xfrm>
            <a:off x="4108720" y="4878883"/>
            <a:ext cx="1107805" cy="64985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rPr>
              <a:t>20</a:t>
            </a:r>
            <a:r>
              <a:rPr lang="en-GB" sz="2500" b="1" dirty="0">
                <a:solidFill>
                  <a:srgbClr val="939598"/>
                </a:solidFill>
                <a:latin typeface="Tahoma" panose="020B0604030504040204" pitchFamily="34" charset="0"/>
              </a:rPr>
              <a:t>%</a:t>
            </a:r>
          </a:p>
          <a:p>
            <a:pPr>
              <a:lnSpc>
                <a:spcPts val="1500"/>
              </a:lnSpc>
            </a:pPr>
            <a:r>
              <a:rPr lang="en-GB" sz="900" dirty="0">
                <a:solidFill>
                  <a:srgbClr val="1C2E39"/>
                </a:solidFill>
                <a:latin typeface="Tahoma" panose="020B0604030504040204" pitchFamily="34" charset="0"/>
              </a:rPr>
              <a:t>Reduction in </a:t>
            </a:r>
          </a:p>
          <a:p>
            <a:pPr>
              <a:lnSpc>
                <a:spcPts val="1500"/>
              </a:lnSpc>
            </a:pPr>
            <a:r>
              <a:rPr lang="en-GB" sz="900" dirty="0">
                <a:solidFill>
                  <a:srgbClr val="1C2E39"/>
                </a:solidFill>
                <a:latin typeface="Tahoma" panose="020B0604030504040204" pitchFamily="34" charset="0"/>
              </a:rPr>
              <a:t>CO</a:t>
            </a:r>
            <a:r>
              <a:rPr lang="en-GB" sz="900" baseline="-25000" dirty="0">
                <a:solidFill>
                  <a:srgbClr val="1C2E39"/>
                </a:solidFill>
                <a:latin typeface="Tahoma" panose="020B0604030504040204" pitchFamily="34" charset="0"/>
              </a:rPr>
              <a:t>2</a:t>
            </a:r>
            <a:r>
              <a:rPr lang="en-GB" sz="900" dirty="0">
                <a:solidFill>
                  <a:srgbClr val="1C2E39"/>
                </a:solidFill>
                <a:latin typeface="Tahoma" panose="020B0604030504040204" pitchFamily="34" charset="0"/>
              </a:rPr>
              <a:t> emissions</a:t>
            </a:r>
          </a:p>
        </p:txBody>
      </p:sp>
      <p:sp>
        <p:nvSpPr>
          <p:cNvPr id="22" name="TextBox 21">
            <a:extLst>
              <a:ext uri="{FF2B5EF4-FFF2-40B4-BE49-F238E27FC236}">
                <a16:creationId xmlns:a16="http://schemas.microsoft.com/office/drawing/2014/main" id="{FD9F8B8C-4DC4-C5B0-310F-B1642E3229AC}"/>
              </a:ext>
            </a:extLst>
          </p:cNvPr>
          <p:cNvSpPr txBox="1"/>
          <p:nvPr/>
        </p:nvSpPr>
        <p:spPr>
          <a:xfrm>
            <a:off x="5429520" y="4878883"/>
            <a:ext cx="1603740" cy="644985"/>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rPr>
              <a:t>16 </a:t>
            </a:r>
            <a:r>
              <a:rPr lang="en-GB" sz="2500" b="1" dirty="0">
                <a:solidFill>
                  <a:srgbClr val="939598"/>
                </a:solidFill>
                <a:latin typeface="Tahoma" panose="020B0604030504040204" pitchFamily="34" charset="0"/>
              </a:rPr>
              <a:t>year</a:t>
            </a:r>
          </a:p>
          <a:p>
            <a:pPr>
              <a:lnSpc>
                <a:spcPts val="1500"/>
              </a:lnSpc>
            </a:pPr>
            <a:r>
              <a:rPr lang="en-GB" sz="900" dirty="0">
                <a:solidFill>
                  <a:srgbClr val="1C2E39"/>
                </a:solidFill>
                <a:latin typeface="Tahoma" panose="020B0604030504040204" pitchFamily="34" charset="0"/>
              </a:rPr>
              <a:t>Contract to build, operate and maintain hybrid plant</a:t>
            </a:r>
          </a:p>
        </p:txBody>
      </p:sp>
      <p:sp>
        <p:nvSpPr>
          <p:cNvPr id="23" name="TextBox 22">
            <a:extLst>
              <a:ext uri="{FF2B5EF4-FFF2-40B4-BE49-F238E27FC236}">
                <a16:creationId xmlns:a16="http://schemas.microsoft.com/office/drawing/2014/main" id="{623941D9-BE04-CCAC-6B96-296680BCC7A7}"/>
              </a:ext>
            </a:extLst>
          </p:cNvPr>
          <p:cNvSpPr txBox="1"/>
          <p:nvPr/>
        </p:nvSpPr>
        <p:spPr>
          <a:xfrm>
            <a:off x="427667" y="6337278"/>
            <a:ext cx="5920745" cy="267574"/>
          </a:xfrm>
          <a:prstGeom prst="rect">
            <a:avLst/>
          </a:prstGeom>
          <a:noFill/>
        </p:spPr>
        <p:txBody>
          <a:bodyPr wrap="square" rtlCol="0">
            <a:spAutoFit/>
          </a:bodyPr>
          <a:lstStyle/>
          <a:p>
            <a:pPr>
              <a:lnSpc>
                <a:spcPts val="1500"/>
              </a:lnSpc>
            </a:pPr>
            <a:r>
              <a:rPr lang="en-GB" sz="1050" b="1" spc="300" dirty="0">
                <a:solidFill>
                  <a:srgbClr val="374479"/>
                </a:solidFill>
                <a:latin typeface="Franklin Gothic Demi" panose="020B0603020102020204" pitchFamily="34" charset="0"/>
              </a:rPr>
              <a:t>THE CHALLENGE</a:t>
            </a:r>
          </a:p>
        </p:txBody>
      </p:sp>
      <p:sp>
        <p:nvSpPr>
          <p:cNvPr id="24" name="TextBox 23">
            <a:extLst>
              <a:ext uri="{FF2B5EF4-FFF2-40B4-BE49-F238E27FC236}">
                <a16:creationId xmlns:a16="http://schemas.microsoft.com/office/drawing/2014/main" id="{FAAF320B-69B5-F356-E909-F3E29E22DAB5}"/>
              </a:ext>
            </a:extLst>
          </p:cNvPr>
          <p:cNvSpPr txBox="1"/>
          <p:nvPr/>
        </p:nvSpPr>
        <p:spPr>
          <a:xfrm>
            <a:off x="408285" y="6755940"/>
            <a:ext cx="6624641" cy="4108817"/>
          </a:xfrm>
          <a:prstGeom prst="rect">
            <a:avLst/>
          </a:prstGeom>
          <a:noFill/>
        </p:spPr>
        <p:txBody>
          <a:bodyPr wrap="square" numCol="2" spcCol="540000" rtlCol="0">
            <a:spAutoFit/>
          </a:bodyPr>
          <a:lstStyle/>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Resolute Mining Limited, an ASX and LSE listed gold mining company has produced over eight million ounces of gold from 10 gold mines.</a:t>
            </a:r>
          </a:p>
          <a:p>
            <a:pPr>
              <a:lnSpc>
                <a:spcPts val="1500"/>
              </a:lnSpc>
            </a:pPr>
            <a:endParaRPr lang="en-GB" sz="950" dirty="0">
              <a:latin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As part of its commitment to delivering a life-of-mine-all-in sustaining cost of US $746/oz at its </a:t>
            </a:r>
            <a:r>
              <a:rPr lang="en-GB" sz="950" dirty="0" err="1">
                <a:latin typeface="Tahoma" panose="020B0604030504040204" pitchFamily="34" charset="0"/>
                <a:ea typeface="Tahoma" panose="020B0604030504040204" pitchFamily="34" charset="0"/>
                <a:cs typeface="Tahoma" panose="020B0604030504040204" pitchFamily="34" charset="0"/>
              </a:rPr>
              <a:t>Syama</a:t>
            </a:r>
            <a:r>
              <a:rPr lang="en-GB" sz="950" dirty="0">
                <a:latin typeface="Tahoma" panose="020B0604030504040204" pitchFamily="34" charset="0"/>
                <a:ea typeface="Tahoma" panose="020B0604030504040204" pitchFamily="34" charset="0"/>
                <a:cs typeface="Tahoma" panose="020B0604030504040204" pitchFamily="34" charset="0"/>
              </a:rPr>
              <a:t> Underground Mine in Mali, they needed to define a lower cost power solution relative to its existing source of power.</a:t>
            </a:r>
            <a:endParaRPr lang="en-GB" sz="950" dirty="0">
              <a:latin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The </a:t>
            </a:r>
            <a:r>
              <a:rPr lang="en-GB" sz="950" dirty="0" err="1">
                <a:latin typeface="Tahoma" panose="020B0604030504040204" pitchFamily="34" charset="0"/>
                <a:ea typeface="Tahoma" panose="020B0604030504040204" pitchFamily="34" charset="0"/>
                <a:cs typeface="Tahoma" panose="020B0604030504040204" pitchFamily="34" charset="0"/>
              </a:rPr>
              <a:t>Syama</a:t>
            </a:r>
            <a:r>
              <a:rPr lang="en-GB" sz="950" dirty="0">
                <a:latin typeface="Tahoma" panose="020B0604030504040204" pitchFamily="34" charset="0"/>
                <a:ea typeface="Tahoma" panose="020B0604030504040204" pitchFamily="34" charset="0"/>
                <a:cs typeface="Tahoma" panose="020B0604030504040204" pitchFamily="34" charset="0"/>
              </a:rPr>
              <a:t> Gold Mine was powered by singular diesel generators that were no longer the most efficient compared to newer technology now available. At the mercy of diesel, notoriously a fluctuating high-cost fuel, it has become an expensive solution.</a:t>
            </a:r>
            <a:endParaRPr lang="en-GB" sz="950" dirty="0">
              <a:latin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 </a:t>
            </a: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Furthermore, the generators had to run constantly to provide system stability that the mine needed.</a:t>
            </a:r>
            <a:endParaRPr lang="en-GB" sz="950" dirty="0">
              <a:latin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After investigating, the possibility of a grid connection, which was disregarded based on time and cost, Resolute launched a tender with the target of achieving a 40% reduction in the cost of electricity (COE).</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With Resolute focused on securing a more environmentally friendly solution, the environmental impact of the power solution being offered was a key consideration.</a:t>
            </a:r>
            <a:endParaRPr lang="en-GB" sz="950" dirty="0">
              <a:latin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Resolute also wanted a solution which offered low-cost power without needing to make a significant upfront capital investment so that the Company could conserve capital for deployment for growth.</a:t>
            </a:r>
          </a:p>
        </p:txBody>
      </p:sp>
      <p:sp>
        <p:nvSpPr>
          <p:cNvPr id="30" name="TextBox 29">
            <a:extLst>
              <a:ext uri="{FF2B5EF4-FFF2-40B4-BE49-F238E27FC236}">
                <a16:creationId xmlns:a16="http://schemas.microsoft.com/office/drawing/2014/main" id="{F38E6906-7F42-A368-1437-ACFD1DCA7222}"/>
              </a:ext>
            </a:extLst>
          </p:cNvPr>
          <p:cNvSpPr txBox="1"/>
          <p:nvPr/>
        </p:nvSpPr>
        <p:spPr>
          <a:xfrm>
            <a:off x="8008823" y="602835"/>
            <a:ext cx="3349157" cy="6417141"/>
          </a:xfrm>
          <a:prstGeom prst="rect">
            <a:avLst/>
          </a:prstGeom>
          <a:noFill/>
        </p:spPr>
        <p:txBody>
          <a:bodyPr wrap="square" rtlCol="0">
            <a:spAutoFit/>
          </a:bodyPr>
          <a:lstStyle/>
          <a:p>
            <a:pPr>
              <a:lnSpc>
                <a:spcPts val="1500"/>
              </a:lnSpc>
            </a:pPr>
            <a:r>
              <a:rPr lang="en-GB" sz="950" b="1" spc="300" dirty="0">
                <a:solidFill>
                  <a:srgbClr val="36467A"/>
                </a:solidFill>
                <a:latin typeface="Tahoma" panose="020B0604030504040204" pitchFamily="34" charset="0"/>
                <a:ea typeface="Tahoma" panose="020B0604030504040204" pitchFamily="34" charset="0"/>
                <a:cs typeface="Tahoma" panose="020B0604030504040204" pitchFamily="34" charset="0"/>
              </a:rPr>
              <a:t>THE SOLUTION</a:t>
            </a: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As Aggreko had been providing and operating a 28 MW diesel power plant on the site that augmented the existing diesel power station for a few years, we had both the reputation and credibility to step in and offer to support the optimisation and hybridisation of their plant. A vast project needed a vast solution, and we relished the opportunity</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to work with Resolute to deliver a bespoke cutting edge technical and commercial solution as part of a 16-year Power Purchase Agreement (PPA).</a:t>
            </a:r>
            <a:endParaRPr lang="en-GB" sz="950" dirty="0">
              <a:latin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b="1" dirty="0">
                <a:latin typeface="Tahoma" panose="020B0604030504040204" pitchFamily="34" charset="0"/>
                <a:ea typeface="Tahoma" panose="020B0604030504040204" pitchFamily="34" charset="0"/>
                <a:cs typeface="Tahoma" panose="020B0604030504040204" pitchFamily="34" charset="0"/>
              </a:rPr>
              <a:t>Technical Offering</a:t>
            </a: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Delivered in two stages, it considered the various project factors with a meticulous level of detail to ensure smooth delivery and zero disruption to the mine’s production activity. Stage one was completed in 2021 and consisted</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of three 10 MW thermal Wartsila Modular Block’s and a</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10 MW battery storage system, that provides spinning reserve displacement and outbalance sudden jumps in load. The second stage will consist of the installation of</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an additional 10 MW Wartsila Modular Block and the addition of 20 MW solar PV power. </a:t>
            </a:r>
            <a:endParaRPr lang="en-GB" sz="950" dirty="0">
              <a:latin typeface="Tahoma" panose="020B0604030504040204" pitchFamily="34" charset="0"/>
            </a:endParaRP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There can be some hesitancy to implement solar as mine’s have short planning horizon’s and the usual lifespan of a PV park is about 20 years – if not sometimes longer than the operation of a mine itself. This is why the offering Aggreko provides perfectly matches a mine’s needs.</a:t>
            </a: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The initial site infrastructure layout includes space to accommodate a fifth 10 MW Wartsila Modular Block, enabling the mine to additional capacity power if needed</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in the future to support growth or expansion plans.</a:t>
            </a:r>
          </a:p>
        </p:txBody>
      </p:sp>
      <p:sp>
        <p:nvSpPr>
          <p:cNvPr id="31" name="TextBox 30">
            <a:extLst>
              <a:ext uri="{FF2B5EF4-FFF2-40B4-BE49-F238E27FC236}">
                <a16:creationId xmlns:a16="http://schemas.microsoft.com/office/drawing/2014/main" id="{2329D7F2-E4D7-09F3-F84B-883D1AD24B63}"/>
              </a:ext>
            </a:extLst>
          </p:cNvPr>
          <p:cNvSpPr txBox="1"/>
          <p:nvPr/>
        </p:nvSpPr>
        <p:spPr>
          <a:xfrm>
            <a:off x="11484864" y="986319"/>
            <a:ext cx="3255074" cy="4878259"/>
          </a:xfrm>
          <a:prstGeom prst="rect">
            <a:avLst/>
          </a:prstGeom>
          <a:noFill/>
        </p:spPr>
        <p:txBody>
          <a:bodyPr wrap="square" rtlCol="0">
            <a:spAutoFit/>
          </a:bodyPr>
          <a:lstStyle/>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Once the solar power system is installed, the 10 MW battery storage system will also manage the output of the solar power system, smoothing out fluctuations in</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PV generation and facilitating integration into the</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hybrid system.</a:t>
            </a: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b="1" dirty="0">
                <a:latin typeface="Tahoma" panose="020B0604030504040204" pitchFamily="34" charset="0"/>
                <a:ea typeface="Tahoma" panose="020B0604030504040204" pitchFamily="34" charset="0"/>
                <a:cs typeface="Tahoma" panose="020B0604030504040204" pitchFamily="34" charset="0"/>
              </a:rPr>
              <a:t>Commercial Offering </a:t>
            </a: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Our pricing was structured with a combination of fixed and valuable charges depending on electricity required, and evolving MW installed. It also includes an incentive programme where Aggreko shares between 25% to 50% of the resulting fuel savings if improved efficiencies for key performance indicators in the contract are achieved. This provides us with an incentive to reduce the cost of power for Resolute, and we share that cost benefit directly with our customer.</a:t>
            </a: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During the project engineering phase, we forged a true partnership with Resolute to ensure we use the best site infrastructure, and optimise the civil work and installation of the plant. As an example, the solar array will be constructed on the surface of the existing </a:t>
            </a:r>
            <a:r>
              <a:rPr lang="en-GB" sz="950" dirty="0" err="1">
                <a:latin typeface="Tahoma" panose="020B0604030504040204" pitchFamily="34" charset="0"/>
                <a:ea typeface="Tahoma" panose="020B0604030504040204" pitchFamily="34" charset="0"/>
                <a:cs typeface="Tahoma" panose="020B0604030504040204" pitchFamily="34" charset="0"/>
              </a:rPr>
              <a:t>Syama</a:t>
            </a:r>
            <a:r>
              <a:rPr lang="en-GB" sz="950" dirty="0">
                <a:latin typeface="Tahoma" panose="020B0604030504040204" pitchFamily="34" charset="0"/>
                <a:ea typeface="Tahoma" panose="020B0604030504040204" pitchFamily="34" charset="0"/>
                <a:cs typeface="Tahoma" panose="020B0604030504040204" pitchFamily="34" charset="0"/>
              </a:rPr>
              <a:t> Tailings Storage Facility (STSF) thereby maximising positive environment outcomes and augmenting </a:t>
            </a:r>
            <a:r>
              <a:rPr lang="en-GB" sz="950" dirty="0" err="1">
                <a:latin typeface="Tahoma" panose="020B0604030504040204" pitchFamily="34" charset="0"/>
                <a:ea typeface="Tahoma" panose="020B0604030504040204" pitchFamily="34" charset="0"/>
                <a:cs typeface="Tahoma" panose="020B0604030504040204" pitchFamily="34" charset="0"/>
              </a:rPr>
              <a:t>Resolute’s</a:t>
            </a:r>
            <a:r>
              <a:rPr lang="en-GB" sz="950" dirty="0">
                <a:latin typeface="Tahoma" panose="020B0604030504040204" pitchFamily="34" charset="0"/>
                <a:ea typeface="Tahoma" panose="020B0604030504040204" pitchFamily="34" charset="0"/>
                <a:cs typeface="Tahoma" panose="020B0604030504040204" pitchFamily="34" charset="0"/>
              </a:rPr>
              <a:t> rehabilitation program. </a:t>
            </a:r>
          </a:p>
        </p:txBody>
      </p:sp>
      <p:pic>
        <p:nvPicPr>
          <p:cNvPr id="33" name="Picture 32">
            <a:extLst>
              <a:ext uri="{FF2B5EF4-FFF2-40B4-BE49-F238E27FC236}">
                <a16:creationId xmlns:a16="http://schemas.microsoft.com/office/drawing/2014/main" id="{2459A7C8-CE8D-9F67-D51F-D610267CB46A}"/>
              </a:ext>
            </a:extLst>
          </p:cNvPr>
          <p:cNvPicPr>
            <a:picLocks noChangeAspect="1"/>
          </p:cNvPicPr>
          <p:nvPr/>
        </p:nvPicPr>
        <p:blipFill rotWithShape="1">
          <a:blip r:embed="rId3">
            <a:extLst>
              <a:ext uri="{28A0092B-C50C-407E-A947-70E740481C1C}">
                <a14:useLocalDpi xmlns:a14="http://schemas.microsoft.com/office/drawing/2010/main" val="0"/>
              </a:ext>
            </a:extLst>
          </a:blip>
          <a:srcRect l="2141" t="5440" r="1741" b="27877"/>
          <a:stretch/>
        </p:blipFill>
        <p:spPr>
          <a:xfrm>
            <a:off x="11564066" y="5941637"/>
            <a:ext cx="3555285" cy="1892294"/>
          </a:xfrm>
          <a:prstGeom prst="rect">
            <a:avLst/>
          </a:prstGeom>
        </p:spPr>
      </p:pic>
      <p:sp>
        <p:nvSpPr>
          <p:cNvPr id="34" name="TextBox 33">
            <a:extLst>
              <a:ext uri="{FF2B5EF4-FFF2-40B4-BE49-F238E27FC236}">
                <a16:creationId xmlns:a16="http://schemas.microsoft.com/office/drawing/2014/main" id="{60447DBA-72BE-15CB-CCEB-E1F1427B0406}"/>
              </a:ext>
            </a:extLst>
          </p:cNvPr>
          <p:cNvSpPr txBox="1"/>
          <p:nvPr/>
        </p:nvSpPr>
        <p:spPr>
          <a:xfrm>
            <a:off x="8008823" y="8074085"/>
            <a:ext cx="6312015" cy="2377574"/>
          </a:xfrm>
          <a:prstGeom prst="rect">
            <a:avLst/>
          </a:prstGeom>
          <a:noFill/>
        </p:spPr>
        <p:txBody>
          <a:bodyPr wrap="square" rtlCol="0">
            <a:spAutoFit/>
          </a:bodyPr>
          <a:lstStyle/>
          <a:p>
            <a:pPr>
              <a:lnSpc>
                <a:spcPts val="1500"/>
              </a:lnSpc>
            </a:pPr>
            <a:r>
              <a:rPr lang="en-GB" sz="1050" b="1" spc="300" dirty="0">
                <a:solidFill>
                  <a:srgbClr val="36467A"/>
                </a:solidFill>
                <a:latin typeface="Franklin Gothic Demi" panose="020B0603020102020204" pitchFamily="34" charset="0"/>
              </a:rPr>
              <a:t>THE IMPACT</a:t>
            </a:r>
          </a:p>
          <a:p>
            <a:pPr>
              <a:lnSpc>
                <a:spcPts val="1500"/>
              </a:lnSpc>
            </a:pPr>
            <a:endParaRPr lang="en-GB" sz="900" dirty="0">
              <a:solidFill>
                <a:srgbClr val="1C2E39"/>
              </a:solidFill>
              <a:latin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The energy as a service agreement with this hybrid offering allows Resolute to focus on their core business</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of Mining while delivering substantial cost savings, estimated at 2 million euros per month on their current</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total cost of energy – that’s a 40% reduction from current COE. These savings will flow directly into</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err="1">
                <a:latin typeface="Tahoma" panose="020B0604030504040204" pitchFamily="34" charset="0"/>
                <a:ea typeface="Tahoma" panose="020B0604030504040204" pitchFamily="34" charset="0"/>
                <a:cs typeface="Tahoma" panose="020B0604030504040204" pitchFamily="34" charset="0"/>
              </a:rPr>
              <a:t>Resolute’s</a:t>
            </a:r>
            <a:r>
              <a:rPr lang="en-GB" sz="950" dirty="0">
                <a:latin typeface="Tahoma" panose="020B0604030504040204" pitchFamily="34" charset="0"/>
                <a:ea typeface="Tahoma" panose="020B0604030504040204" pitchFamily="34" charset="0"/>
                <a:cs typeface="Tahoma" panose="020B0604030504040204" pitchFamily="34" charset="0"/>
              </a:rPr>
              <a:t> production cost per ounce and help them operate in any gold price environment, which is</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crucial for the long-term sustainability of their mining operations.</a:t>
            </a:r>
          </a:p>
          <a:p>
            <a:pPr>
              <a:lnSpc>
                <a:spcPts val="1500"/>
              </a:lnSpc>
            </a:pPr>
            <a:endParaRPr lang="en-GB" sz="95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950" dirty="0">
                <a:latin typeface="Tahoma" panose="020B0604030504040204" pitchFamily="34" charset="0"/>
                <a:ea typeface="Tahoma" panose="020B0604030504040204" pitchFamily="34" charset="0"/>
                <a:cs typeface="Tahoma" panose="020B0604030504040204" pitchFamily="34" charset="0"/>
              </a:rPr>
              <a:t>Once the Solar power plant is integrated into the mine’s energy mix, Resolute will also improve the mine’s environmental impact with a reduction in carbon emissions of approx. 20%. The ongoing presence of</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Aggreko at the site, and appetite to adopt a new world leading technology demonstrates the trust and</a:t>
            </a:r>
            <a:br>
              <a:rPr lang="en-GB" sz="950" dirty="0">
                <a:latin typeface="Tahoma" panose="020B0604030504040204" pitchFamily="34" charset="0"/>
                <a:ea typeface="Tahoma" panose="020B0604030504040204" pitchFamily="34" charset="0"/>
                <a:cs typeface="Tahoma" panose="020B0604030504040204" pitchFamily="34" charset="0"/>
              </a:rPr>
            </a:br>
            <a:r>
              <a:rPr lang="en-GB" sz="950" dirty="0">
                <a:latin typeface="Tahoma" panose="020B0604030504040204" pitchFamily="34" charset="0"/>
                <a:ea typeface="Tahoma" panose="020B0604030504040204" pitchFamily="34" charset="0"/>
                <a:cs typeface="Tahoma" panose="020B0604030504040204" pitchFamily="34" charset="0"/>
              </a:rPr>
              <a:t>strong partnership in place. </a:t>
            </a:r>
          </a:p>
        </p:txBody>
      </p:sp>
      <p:sp>
        <p:nvSpPr>
          <p:cNvPr id="26" name="Rectangle 25">
            <a:extLst>
              <a:ext uri="{FF2B5EF4-FFF2-40B4-BE49-F238E27FC236}">
                <a16:creationId xmlns:a16="http://schemas.microsoft.com/office/drawing/2014/main" id="{03978C9C-198C-F9BF-7804-C63D278F9FC6}"/>
              </a:ext>
            </a:extLst>
          </p:cNvPr>
          <p:cNvSpPr/>
          <p:nvPr/>
        </p:nvSpPr>
        <p:spPr>
          <a:xfrm>
            <a:off x="1544007" y="0"/>
            <a:ext cx="4471987" cy="314325"/>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a:extLst>
              <a:ext uri="{FF2B5EF4-FFF2-40B4-BE49-F238E27FC236}">
                <a16:creationId xmlns:a16="http://schemas.microsoft.com/office/drawing/2014/main" id="{53F3B944-21D1-F52B-2C73-9CC959EFE122}"/>
              </a:ext>
            </a:extLst>
          </p:cNvPr>
          <p:cNvSpPr txBox="1"/>
          <p:nvPr/>
        </p:nvSpPr>
        <p:spPr>
          <a:xfrm>
            <a:off x="1737830" y="48477"/>
            <a:ext cx="4084340" cy="230832"/>
          </a:xfrm>
          <a:prstGeom prst="rect">
            <a:avLst/>
          </a:prstGeom>
          <a:noFill/>
        </p:spPr>
        <p:txBody>
          <a:bodyPr wrap="square" rtlCol="0">
            <a:spAutoFit/>
          </a:bodyPr>
          <a:lstStyle/>
          <a:p>
            <a:pPr algn="ctr"/>
            <a:r>
              <a:rPr lang="en-GB" sz="900" b="1" spc="300" dirty="0">
                <a:solidFill>
                  <a:schemeClr val="bg1"/>
                </a:solidFill>
                <a:latin typeface="Franklin Gothic Demi" panose="020B0603020102020204" pitchFamily="34" charset="0"/>
              </a:rPr>
              <a:t>CASE STUDY OFF-GRID HYBRID POWER PLANTS</a:t>
            </a:r>
          </a:p>
        </p:txBody>
      </p:sp>
    </p:spTree>
    <p:extLst>
      <p:ext uri="{BB962C8B-B14F-4D97-AF65-F5344CB8AC3E}">
        <p14:creationId xmlns:p14="http://schemas.microsoft.com/office/powerpoint/2010/main" val="19358665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D0647FE-5883-3646-A84C-32884AEE80BF}"/>
              </a:ext>
            </a:extLst>
          </p:cNvPr>
          <p:cNvPicPr>
            <a:picLocks noChangeAspect="1"/>
          </p:cNvPicPr>
          <p:nvPr/>
        </p:nvPicPr>
        <p:blipFill rotWithShape="1">
          <a:blip r:embed="rId2">
            <a:extLst>
              <a:ext uri="{28A0092B-C50C-407E-A947-70E740481C1C}">
                <a14:useLocalDpi xmlns:a14="http://schemas.microsoft.com/office/drawing/2010/main" val="0"/>
              </a:ext>
            </a:extLst>
          </a:blip>
          <a:srcRect t="404"/>
          <a:stretch/>
        </p:blipFill>
        <p:spPr>
          <a:xfrm>
            <a:off x="7559350" y="8553449"/>
            <a:ext cx="7560000" cy="2138363"/>
          </a:xfrm>
          <a:prstGeom prst="rect">
            <a:avLst/>
          </a:prstGeom>
        </p:spPr>
      </p:pic>
      <p:pic>
        <p:nvPicPr>
          <p:cNvPr id="15" name="Picture 14">
            <a:extLst>
              <a:ext uri="{FF2B5EF4-FFF2-40B4-BE49-F238E27FC236}">
                <a16:creationId xmlns:a16="http://schemas.microsoft.com/office/drawing/2014/main" id="{CFCFF76E-3BC0-26D3-1BB3-688EA50509D6}"/>
              </a:ext>
            </a:extLst>
          </p:cNvPr>
          <p:cNvPicPr>
            <a:picLocks noChangeAspect="1"/>
          </p:cNvPicPr>
          <p:nvPr/>
        </p:nvPicPr>
        <p:blipFill rotWithShape="1">
          <a:blip r:embed="rId3">
            <a:extLst>
              <a:ext uri="{28A0092B-C50C-407E-A947-70E740481C1C}">
                <a14:useLocalDpi xmlns:a14="http://schemas.microsoft.com/office/drawing/2010/main" val="0"/>
              </a:ext>
            </a:extLst>
          </a:blip>
          <a:srcRect b="6874"/>
          <a:stretch/>
        </p:blipFill>
        <p:spPr>
          <a:xfrm>
            <a:off x="11432156" y="0"/>
            <a:ext cx="3687194" cy="4626720"/>
          </a:xfrm>
          <a:prstGeom prst="rect">
            <a:avLst/>
          </a:prstGeom>
        </p:spPr>
      </p:pic>
      <p:sp>
        <p:nvSpPr>
          <p:cNvPr id="9" name="Rectangle 8">
            <a:extLst>
              <a:ext uri="{FF2B5EF4-FFF2-40B4-BE49-F238E27FC236}">
                <a16:creationId xmlns:a16="http://schemas.microsoft.com/office/drawing/2014/main" id="{445F6E88-DC36-A968-A338-9BB632DFC1C2}"/>
              </a:ext>
            </a:extLst>
          </p:cNvPr>
          <p:cNvSpPr/>
          <p:nvPr/>
        </p:nvSpPr>
        <p:spPr>
          <a:xfrm>
            <a:off x="7559350" y="0"/>
            <a:ext cx="3872806" cy="4626720"/>
          </a:xfrm>
          <a:prstGeom prst="rect">
            <a:avLst/>
          </a:prstGeom>
          <a:solidFill>
            <a:srgbClr val="E8EC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3BF957FF-446A-682F-E64E-B6C6D5B67E5C}"/>
              </a:ext>
            </a:extLst>
          </p:cNvPr>
          <p:cNvSpPr/>
          <p:nvPr/>
        </p:nvSpPr>
        <p:spPr>
          <a:xfrm>
            <a:off x="7559350" y="7092202"/>
            <a:ext cx="7560000" cy="1461245"/>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Rectangle 2">
            <a:extLst>
              <a:ext uri="{FF2B5EF4-FFF2-40B4-BE49-F238E27FC236}">
                <a16:creationId xmlns:a16="http://schemas.microsoft.com/office/drawing/2014/main" id="{2EE910A4-4FA0-A321-1F4D-3831A6692706}"/>
              </a:ext>
            </a:extLst>
          </p:cNvPr>
          <p:cNvSpPr/>
          <p:nvPr/>
        </p:nvSpPr>
        <p:spPr>
          <a:xfrm>
            <a:off x="0" y="7092203"/>
            <a:ext cx="7560000" cy="3599610"/>
          </a:xfrm>
          <a:prstGeom prst="rect">
            <a:avLst/>
          </a:prstGeom>
          <a:solidFill>
            <a:srgbClr val="C3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 name="Picture 9">
            <a:extLst>
              <a:ext uri="{FF2B5EF4-FFF2-40B4-BE49-F238E27FC236}">
                <a16:creationId xmlns:a16="http://schemas.microsoft.com/office/drawing/2014/main" id="{1BA2A931-9508-8742-D633-B03D536D59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7560000" cy="4626720"/>
          </a:xfrm>
          <a:prstGeom prst="rect">
            <a:avLst/>
          </a:prstGeom>
        </p:spPr>
      </p:pic>
      <p:sp>
        <p:nvSpPr>
          <p:cNvPr id="13" name="TextBox 12">
            <a:extLst>
              <a:ext uri="{FF2B5EF4-FFF2-40B4-BE49-F238E27FC236}">
                <a16:creationId xmlns:a16="http://schemas.microsoft.com/office/drawing/2014/main" id="{0D7C7202-C358-BD11-6670-C7EA27CCA421}"/>
              </a:ext>
            </a:extLst>
          </p:cNvPr>
          <p:cNvSpPr txBox="1"/>
          <p:nvPr/>
        </p:nvSpPr>
        <p:spPr>
          <a:xfrm>
            <a:off x="412750" y="687063"/>
            <a:ext cx="6965950" cy="938719"/>
          </a:xfrm>
          <a:prstGeom prst="rect">
            <a:avLst/>
          </a:prstGeom>
          <a:noFill/>
        </p:spPr>
        <p:txBody>
          <a:bodyPr wrap="square" rtlCol="0">
            <a:spAutoFit/>
          </a:bodyPr>
          <a:lstStyle/>
          <a:p>
            <a:pPr>
              <a:lnSpc>
                <a:spcPts val="3300"/>
              </a:lnSpc>
            </a:pPr>
            <a:r>
              <a:rPr lang="en-GB" sz="3100" dirty="0">
                <a:solidFill>
                  <a:schemeClr val="bg1"/>
                </a:solidFill>
                <a:latin typeface="Tahoma" panose="020B0604030504040204" pitchFamily="34" charset="0"/>
              </a:rPr>
              <a:t>Virtual gas plant minimises </a:t>
            </a:r>
          </a:p>
          <a:p>
            <a:pPr>
              <a:lnSpc>
                <a:spcPts val="3300"/>
              </a:lnSpc>
            </a:pPr>
            <a:r>
              <a:rPr lang="en-GB" sz="3100" dirty="0">
                <a:solidFill>
                  <a:schemeClr val="bg1"/>
                </a:solidFill>
                <a:latin typeface="Tahoma" panose="020B0604030504040204" pitchFamily="34" charset="0"/>
              </a:rPr>
              <a:t>emissions for miner</a:t>
            </a:r>
          </a:p>
        </p:txBody>
      </p:sp>
      <p:sp>
        <p:nvSpPr>
          <p:cNvPr id="21" name="TextBox 20">
            <a:extLst>
              <a:ext uri="{FF2B5EF4-FFF2-40B4-BE49-F238E27FC236}">
                <a16:creationId xmlns:a16="http://schemas.microsoft.com/office/drawing/2014/main" id="{871C4186-F63C-A9C3-A171-EDCC0A0EA9DF}"/>
              </a:ext>
            </a:extLst>
          </p:cNvPr>
          <p:cNvSpPr txBox="1"/>
          <p:nvPr/>
        </p:nvSpPr>
        <p:spPr>
          <a:xfrm>
            <a:off x="432435" y="5130741"/>
            <a:ext cx="17278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CUSTOMER</a:t>
            </a:r>
          </a:p>
          <a:p>
            <a:pPr>
              <a:lnSpc>
                <a:spcPts val="1500"/>
              </a:lnSpc>
            </a:pPr>
            <a:r>
              <a:rPr lang="en-GB" sz="900" dirty="0">
                <a:solidFill>
                  <a:srgbClr val="1C2E39"/>
                </a:solidFill>
                <a:latin typeface="Tahoma" panose="020B0604030504040204" pitchFamily="34" charset="0"/>
              </a:rPr>
              <a:t>Ora Banda Mining</a:t>
            </a:r>
          </a:p>
        </p:txBody>
      </p:sp>
      <p:sp>
        <p:nvSpPr>
          <p:cNvPr id="22" name="TextBox 21">
            <a:extLst>
              <a:ext uri="{FF2B5EF4-FFF2-40B4-BE49-F238E27FC236}">
                <a16:creationId xmlns:a16="http://schemas.microsoft.com/office/drawing/2014/main" id="{421479DA-F536-A38B-FD0F-02E03FC53138}"/>
              </a:ext>
            </a:extLst>
          </p:cNvPr>
          <p:cNvSpPr txBox="1"/>
          <p:nvPr/>
        </p:nvSpPr>
        <p:spPr>
          <a:xfrm>
            <a:off x="432100" y="5655786"/>
            <a:ext cx="18802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LOCATION</a:t>
            </a:r>
          </a:p>
          <a:p>
            <a:pPr>
              <a:lnSpc>
                <a:spcPts val="1500"/>
              </a:lnSpc>
            </a:pPr>
            <a:r>
              <a:rPr lang="en-GB" sz="900" dirty="0">
                <a:solidFill>
                  <a:srgbClr val="1C2E39"/>
                </a:solidFill>
                <a:latin typeface="Tahoma" panose="020B0604030504040204" pitchFamily="34" charset="0"/>
              </a:rPr>
              <a:t>Western Australia</a:t>
            </a:r>
          </a:p>
        </p:txBody>
      </p:sp>
      <p:sp>
        <p:nvSpPr>
          <p:cNvPr id="23" name="TextBox 22">
            <a:extLst>
              <a:ext uri="{FF2B5EF4-FFF2-40B4-BE49-F238E27FC236}">
                <a16:creationId xmlns:a16="http://schemas.microsoft.com/office/drawing/2014/main" id="{52C47B9B-4848-2899-6744-16D978AC97D4}"/>
              </a:ext>
            </a:extLst>
          </p:cNvPr>
          <p:cNvSpPr txBox="1"/>
          <p:nvPr/>
        </p:nvSpPr>
        <p:spPr>
          <a:xfrm>
            <a:off x="432100" y="6200790"/>
            <a:ext cx="1880237" cy="457498"/>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SECTOR</a:t>
            </a:r>
          </a:p>
          <a:p>
            <a:pPr>
              <a:lnSpc>
                <a:spcPts val="1500"/>
              </a:lnSpc>
            </a:pPr>
            <a:r>
              <a:rPr lang="en-GB" sz="900" dirty="0">
                <a:solidFill>
                  <a:srgbClr val="1C2E39"/>
                </a:solidFill>
                <a:latin typeface="Tahoma" panose="020B0604030504040204" pitchFamily="34" charset="0"/>
              </a:rPr>
              <a:t>Mining</a:t>
            </a:r>
          </a:p>
        </p:txBody>
      </p:sp>
      <p:sp>
        <p:nvSpPr>
          <p:cNvPr id="24" name="TextBox 23">
            <a:extLst>
              <a:ext uri="{FF2B5EF4-FFF2-40B4-BE49-F238E27FC236}">
                <a16:creationId xmlns:a16="http://schemas.microsoft.com/office/drawing/2014/main" id="{0BDEFA2B-5EE8-755B-678B-1BEF39C9C1DC}"/>
              </a:ext>
            </a:extLst>
          </p:cNvPr>
          <p:cNvSpPr txBox="1"/>
          <p:nvPr/>
        </p:nvSpPr>
        <p:spPr>
          <a:xfrm>
            <a:off x="2670463" y="5130741"/>
            <a:ext cx="1880237" cy="265329"/>
          </a:xfrm>
          <a:prstGeom prst="rect">
            <a:avLst/>
          </a:prstGeom>
          <a:noFill/>
        </p:spPr>
        <p:txBody>
          <a:bodyPr wrap="square" rtlCol="0">
            <a:spAutoFit/>
          </a:bodyPr>
          <a:lstStyle/>
          <a:p>
            <a:pPr>
              <a:lnSpc>
                <a:spcPts val="1500"/>
              </a:lnSpc>
            </a:pPr>
            <a:r>
              <a:rPr lang="en-GB" sz="900" b="1" spc="300" dirty="0">
                <a:solidFill>
                  <a:srgbClr val="374479"/>
                </a:solidFill>
                <a:latin typeface="Franklin Gothic Demi" panose="020B0603020102020204" pitchFamily="34" charset="0"/>
              </a:rPr>
              <a:t>KEY FACTS</a:t>
            </a:r>
          </a:p>
        </p:txBody>
      </p:sp>
      <p:sp>
        <p:nvSpPr>
          <p:cNvPr id="25" name="TextBox 24">
            <a:extLst>
              <a:ext uri="{FF2B5EF4-FFF2-40B4-BE49-F238E27FC236}">
                <a16:creationId xmlns:a16="http://schemas.microsoft.com/office/drawing/2014/main" id="{E101157E-9A9B-85D3-AFBD-25E95849789C}"/>
              </a:ext>
            </a:extLst>
          </p:cNvPr>
          <p:cNvSpPr txBox="1"/>
          <p:nvPr/>
        </p:nvSpPr>
        <p:spPr>
          <a:xfrm>
            <a:off x="2670463" y="5567459"/>
            <a:ext cx="1297307"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rPr>
              <a:t>8 </a:t>
            </a:r>
            <a:r>
              <a:rPr lang="en-GB" sz="2500" b="1" dirty="0">
                <a:solidFill>
                  <a:srgbClr val="939598"/>
                </a:solidFill>
                <a:latin typeface="Tahoma" panose="020B0604030504040204" pitchFamily="34" charset="0"/>
              </a:rPr>
              <a:t>MW</a:t>
            </a:r>
          </a:p>
          <a:p>
            <a:pPr>
              <a:lnSpc>
                <a:spcPts val="1500"/>
              </a:lnSpc>
            </a:pPr>
            <a:r>
              <a:rPr lang="en-GB" sz="900" dirty="0">
                <a:solidFill>
                  <a:srgbClr val="1C2E39"/>
                </a:solidFill>
                <a:latin typeface="Tahoma" panose="020B0604030504040204" pitchFamily="34" charset="0"/>
              </a:rPr>
              <a:t>Combined power</a:t>
            </a:r>
          </a:p>
        </p:txBody>
      </p:sp>
      <p:sp>
        <p:nvSpPr>
          <p:cNvPr id="26" name="TextBox 25">
            <a:extLst>
              <a:ext uri="{FF2B5EF4-FFF2-40B4-BE49-F238E27FC236}">
                <a16:creationId xmlns:a16="http://schemas.microsoft.com/office/drawing/2014/main" id="{D8AB6984-6E00-6DCA-DA23-982DD9AD0B20}"/>
              </a:ext>
            </a:extLst>
          </p:cNvPr>
          <p:cNvSpPr txBox="1"/>
          <p:nvPr/>
        </p:nvSpPr>
        <p:spPr>
          <a:xfrm>
            <a:off x="4027752" y="5567459"/>
            <a:ext cx="1107805"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rPr>
              <a:t>2</a:t>
            </a:r>
            <a:endParaRPr lang="en-GB" sz="2500" b="1" dirty="0">
              <a:solidFill>
                <a:srgbClr val="939598"/>
              </a:solidFill>
              <a:latin typeface="Tahoma" panose="020B0604030504040204" pitchFamily="34" charset="0"/>
            </a:endParaRPr>
          </a:p>
          <a:p>
            <a:pPr>
              <a:lnSpc>
                <a:spcPts val="1500"/>
              </a:lnSpc>
            </a:pPr>
            <a:r>
              <a:rPr lang="en-GB" sz="900" dirty="0">
                <a:solidFill>
                  <a:srgbClr val="1C2E39"/>
                </a:solidFill>
                <a:latin typeface="Tahoma" panose="020B0604030504040204" pitchFamily="34" charset="0"/>
              </a:rPr>
              <a:t>Diesel power</a:t>
            </a:r>
          </a:p>
        </p:txBody>
      </p:sp>
      <p:sp>
        <p:nvSpPr>
          <p:cNvPr id="27" name="TextBox 26">
            <a:extLst>
              <a:ext uri="{FF2B5EF4-FFF2-40B4-BE49-F238E27FC236}">
                <a16:creationId xmlns:a16="http://schemas.microsoft.com/office/drawing/2014/main" id="{39AA42EA-BDE5-E939-B6A7-5A6C477DA966}"/>
              </a:ext>
            </a:extLst>
          </p:cNvPr>
          <p:cNvSpPr txBox="1"/>
          <p:nvPr/>
        </p:nvSpPr>
        <p:spPr>
          <a:xfrm>
            <a:off x="5243776" y="5567459"/>
            <a:ext cx="1345930"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rPr>
              <a:t>5</a:t>
            </a:r>
            <a:endParaRPr lang="en-GB" sz="2500" b="1" dirty="0">
              <a:solidFill>
                <a:srgbClr val="939598"/>
              </a:solidFill>
              <a:latin typeface="Tahoma" panose="020B0604030504040204" pitchFamily="34" charset="0"/>
            </a:endParaRPr>
          </a:p>
          <a:p>
            <a:pPr>
              <a:lnSpc>
                <a:spcPts val="1500"/>
              </a:lnSpc>
            </a:pPr>
            <a:r>
              <a:rPr lang="en-GB" sz="900" dirty="0">
                <a:solidFill>
                  <a:srgbClr val="1C2E39"/>
                </a:solidFill>
                <a:latin typeface="Tahoma" panose="020B0604030504040204" pitchFamily="34" charset="0"/>
              </a:rPr>
              <a:t>LNG gas generators</a:t>
            </a:r>
          </a:p>
        </p:txBody>
      </p:sp>
      <p:sp>
        <p:nvSpPr>
          <p:cNvPr id="16" name="TextBox 15">
            <a:extLst>
              <a:ext uri="{FF2B5EF4-FFF2-40B4-BE49-F238E27FC236}">
                <a16:creationId xmlns:a16="http://schemas.microsoft.com/office/drawing/2014/main" id="{1330DBED-9128-C598-73BE-CC3E92604189}"/>
              </a:ext>
            </a:extLst>
          </p:cNvPr>
          <p:cNvSpPr txBox="1"/>
          <p:nvPr/>
        </p:nvSpPr>
        <p:spPr>
          <a:xfrm>
            <a:off x="2665700" y="6322853"/>
            <a:ext cx="2239678" cy="457498"/>
          </a:xfrm>
          <a:prstGeom prst="rect">
            <a:avLst/>
          </a:prstGeom>
          <a:noFill/>
        </p:spPr>
        <p:txBody>
          <a:bodyPr wrap="square" rtlCol="0">
            <a:spAutoFit/>
          </a:bodyPr>
          <a:lstStyle/>
          <a:p>
            <a:pPr>
              <a:lnSpc>
                <a:spcPts val="1500"/>
              </a:lnSpc>
            </a:pPr>
            <a:r>
              <a:rPr lang="en-GB" sz="2500" b="1" dirty="0">
                <a:solidFill>
                  <a:srgbClr val="F26838"/>
                </a:solidFill>
                <a:latin typeface="Tahoma" panose="020B0604030504040204" pitchFamily="34" charset="0"/>
              </a:rPr>
              <a:t>25,000</a:t>
            </a:r>
            <a:endParaRPr lang="en-GB" sz="2500" b="1" dirty="0">
              <a:solidFill>
                <a:srgbClr val="939598"/>
              </a:solidFill>
              <a:latin typeface="Tahoma" panose="020B0604030504040204" pitchFamily="34" charset="0"/>
            </a:endParaRPr>
          </a:p>
          <a:p>
            <a:pPr>
              <a:lnSpc>
                <a:spcPts val="1500"/>
              </a:lnSpc>
            </a:pPr>
            <a:r>
              <a:rPr lang="en-GB" sz="900" dirty="0">
                <a:solidFill>
                  <a:srgbClr val="1C2E39"/>
                </a:solidFill>
                <a:latin typeface="Tahoma" panose="020B0604030504040204" pitchFamily="34" charset="0"/>
              </a:rPr>
              <a:t>Tonnes reduction of CO</a:t>
            </a:r>
            <a:r>
              <a:rPr lang="en-GB" sz="900" baseline="-25000" dirty="0">
                <a:solidFill>
                  <a:srgbClr val="1C2E39"/>
                </a:solidFill>
                <a:latin typeface="Tahoma" panose="020B0604030504040204" pitchFamily="34" charset="0"/>
              </a:rPr>
              <a:t>2</a:t>
            </a:r>
            <a:r>
              <a:rPr lang="en-GB" sz="900" dirty="0">
                <a:solidFill>
                  <a:srgbClr val="1C2E39"/>
                </a:solidFill>
                <a:latin typeface="Tahoma" panose="020B0604030504040204" pitchFamily="34" charset="0"/>
              </a:rPr>
              <a:t> emissions</a:t>
            </a:r>
          </a:p>
        </p:txBody>
      </p:sp>
      <p:sp>
        <p:nvSpPr>
          <p:cNvPr id="18" name="TextBox 17">
            <a:extLst>
              <a:ext uri="{FF2B5EF4-FFF2-40B4-BE49-F238E27FC236}">
                <a16:creationId xmlns:a16="http://schemas.microsoft.com/office/drawing/2014/main" id="{4F49A0BB-20A8-300D-7C5F-99A5D2225E12}"/>
              </a:ext>
            </a:extLst>
          </p:cNvPr>
          <p:cNvSpPr txBox="1"/>
          <p:nvPr/>
        </p:nvSpPr>
        <p:spPr>
          <a:xfrm>
            <a:off x="432100" y="7549635"/>
            <a:ext cx="6448760" cy="2608406"/>
          </a:xfrm>
          <a:prstGeom prst="rect">
            <a:avLst/>
          </a:prstGeom>
          <a:noFill/>
        </p:spPr>
        <p:txBody>
          <a:bodyPr wrap="square" rtlCol="0">
            <a:spAutoFit/>
          </a:bodyPr>
          <a:lstStyle/>
          <a:p>
            <a:pPr>
              <a:lnSpc>
                <a:spcPts val="1500"/>
              </a:lnSpc>
            </a:pPr>
            <a:r>
              <a:rPr lang="en-GB" sz="1050" b="1" spc="300" dirty="0">
                <a:solidFill>
                  <a:srgbClr val="374479"/>
                </a:solidFill>
                <a:latin typeface="Franklin Gothic Demi" panose="020B0603020102020204" pitchFamily="34" charset="0"/>
              </a:rPr>
              <a:t>THE CHALLENGE</a:t>
            </a:r>
          </a:p>
          <a:p>
            <a:pPr>
              <a:lnSpc>
                <a:spcPts val="1500"/>
              </a:lnSpc>
            </a:pPr>
            <a:endParaRPr lang="en-GB" sz="900" dirty="0">
              <a:solidFill>
                <a:srgbClr val="1C2E39"/>
              </a:solidFill>
              <a:latin typeface="Tahoma" panose="020B0604030504040204" pitchFamily="34" charset="0"/>
            </a:endParaRPr>
          </a:p>
          <a:p>
            <a:pPr>
              <a:lnSpc>
                <a:spcPts val="2000"/>
              </a:lnSpc>
            </a:pPr>
            <a:r>
              <a:rPr lang="en-GB" sz="1600" b="1" dirty="0">
                <a:solidFill>
                  <a:srgbClr val="221C21"/>
                </a:solidFill>
                <a:latin typeface="Tahoma" panose="020B0604030504040204" pitchFamily="34" charset="0"/>
              </a:rPr>
              <a:t>Cleaner power to restart a gold mining operation</a:t>
            </a:r>
          </a:p>
          <a:p>
            <a:pPr>
              <a:lnSpc>
                <a:spcPts val="1300"/>
              </a:lnSpc>
            </a:pPr>
            <a:r>
              <a:rPr lang="en-GB" sz="1600" dirty="0">
                <a:solidFill>
                  <a:srgbClr val="221C21"/>
                </a:solidFill>
                <a:latin typeface="Tahoma" panose="020B0604030504040204" pitchFamily="34" charset="0"/>
              </a:rPr>
              <a:t>    </a:t>
            </a:r>
          </a:p>
          <a:p>
            <a:pPr>
              <a:lnSpc>
                <a:spcPts val="1500"/>
              </a:lnSpc>
            </a:pPr>
            <a:r>
              <a:rPr lang="en-GB" sz="950" dirty="0">
                <a:latin typeface="Tahoma" panose="020B0604030504040204" pitchFamily="34" charset="0"/>
              </a:rPr>
              <a:t>Ora Banda Mining began the process of restarting operations at the </a:t>
            </a:r>
            <a:r>
              <a:rPr lang="en-GB" sz="950" dirty="0" err="1">
                <a:latin typeface="Tahoma" panose="020B0604030504040204" pitchFamily="34" charset="0"/>
              </a:rPr>
              <a:t>Davyhurst</a:t>
            </a:r>
            <a:r>
              <a:rPr lang="en-GB" sz="950" dirty="0">
                <a:latin typeface="Tahoma" panose="020B0604030504040204" pitchFamily="34" charset="0"/>
              </a:rPr>
              <a:t> Gold Mine in 2019.</a:t>
            </a:r>
          </a:p>
          <a:p>
            <a:pPr>
              <a:lnSpc>
                <a:spcPts val="1500"/>
              </a:lnSpc>
            </a:pPr>
            <a:r>
              <a:rPr lang="en-GB" sz="950" dirty="0">
                <a:latin typeface="Tahoma" panose="020B0604030504040204" pitchFamily="34" charset="0"/>
              </a:rPr>
              <a:t>As part of the capital works programme they needed to re-establish a power station.</a:t>
            </a:r>
          </a:p>
          <a:p>
            <a:pPr>
              <a:lnSpc>
                <a:spcPts val="1500"/>
              </a:lnSpc>
            </a:pPr>
            <a:endParaRPr lang="en-GB" sz="950" dirty="0">
              <a:latin typeface="Tahoma" panose="020B0604030504040204" pitchFamily="34" charset="0"/>
            </a:endParaRPr>
          </a:p>
          <a:p>
            <a:pPr>
              <a:lnSpc>
                <a:spcPts val="1500"/>
              </a:lnSpc>
            </a:pPr>
            <a:r>
              <a:rPr lang="en-GB" sz="950" dirty="0">
                <a:latin typeface="Tahoma" panose="020B0604030504040204" pitchFamily="34" charset="0"/>
              </a:rPr>
              <a:t>They required power for their processing plant, administration complex, exploration and core processing facilities, main mine camp, underground mining offices, and primary communications facilities.</a:t>
            </a:r>
          </a:p>
          <a:p>
            <a:pPr>
              <a:lnSpc>
                <a:spcPts val="1500"/>
              </a:lnSpc>
            </a:pPr>
            <a:r>
              <a:rPr lang="en-GB" sz="950" dirty="0">
                <a:latin typeface="Tahoma" panose="020B0604030504040204" pitchFamily="34" charset="0"/>
              </a:rPr>
              <a:t>   </a:t>
            </a:r>
          </a:p>
          <a:p>
            <a:pPr>
              <a:lnSpc>
                <a:spcPts val="1500"/>
              </a:lnSpc>
            </a:pPr>
            <a:r>
              <a:rPr lang="en-GB" sz="950" dirty="0">
                <a:latin typeface="Tahoma" panose="020B0604030504040204" pitchFamily="34" charset="0"/>
              </a:rPr>
              <a:t>Given the large CAPEX cost of building a power station big enough themselves, and the fact their expertise</a:t>
            </a:r>
            <a:br>
              <a:rPr lang="en-GB" sz="950" dirty="0">
                <a:latin typeface="Tahoma" panose="020B0604030504040204" pitchFamily="34" charset="0"/>
              </a:rPr>
            </a:br>
            <a:r>
              <a:rPr lang="en-GB" sz="950" dirty="0">
                <a:latin typeface="Tahoma" panose="020B0604030504040204" pitchFamily="34" charset="0"/>
              </a:rPr>
              <a:t>lies in mining, rather than power, they asked Aggreko to provide a cost-effective solution that would also</a:t>
            </a:r>
            <a:br>
              <a:rPr lang="en-GB" sz="950" dirty="0">
                <a:latin typeface="Tahoma" panose="020B0604030504040204" pitchFamily="34" charset="0"/>
              </a:rPr>
            </a:br>
            <a:r>
              <a:rPr lang="en-GB" sz="950" dirty="0">
                <a:latin typeface="Tahoma" panose="020B0604030504040204" pitchFamily="34" charset="0"/>
              </a:rPr>
              <a:t>use a cleaner fuel than the diesel on which they had previously been operating.</a:t>
            </a:r>
            <a:endParaRPr lang="en-GB" sz="950" dirty="0">
              <a:solidFill>
                <a:srgbClr val="221C21"/>
              </a:solidFill>
              <a:latin typeface="Tahoma" panose="020B0604030504040204" pitchFamily="34" charset="0"/>
            </a:endParaRPr>
          </a:p>
        </p:txBody>
      </p:sp>
      <p:sp>
        <p:nvSpPr>
          <p:cNvPr id="28" name="TextBox 27">
            <a:extLst>
              <a:ext uri="{FF2B5EF4-FFF2-40B4-BE49-F238E27FC236}">
                <a16:creationId xmlns:a16="http://schemas.microsoft.com/office/drawing/2014/main" id="{D460B3BB-F432-214E-6DF5-DA2BE5965329}"/>
              </a:ext>
            </a:extLst>
          </p:cNvPr>
          <p:cNvSpPr txBox="1"/>
          <p:nvPr/>
        </p:nvSpPr>
        <p:spPr>
          <a:xfrm>
            <a:off x="8114970" y="7486834"/>
            <a:ext cx="6448760" cy="671979"/>
          </a:xfrm>
          <a:prstGeom prst="rect">
            <a:avLst/>
          </a:prstGeom>
          <a:noFill/>
        </p:spPr>
        <p:txBody>
          <a:bodyPr wrap="square" rtlCol="0">
            <a:spAutoFit/>
          </a:bodyPr>
          <a:lstStyle/>
          <a:p>
            <a:pPr algn="ctr">
              <a:lnSpc>
                <a:spcPts val="1500"/>
              </a:lnSpc>
            </a:pPr>
            <a:r>
              <a:rPr lang="en-GB" sz="1050" b="1" spc="300" dirty="0">
                <a:solidFill>
                  <a:schemeClr val="bg1"/>
                </a:solidFill>
                <a:latin typeface="Franklin Gothic Demi" panose="020B0603020102020204" pitchFamily="34" charset="0"/>
              </a:rPr>
              <a:t>OUR DIFFERENCE</a:t>
            </a:r>
          </a:p>
          <a:p>
            <a:pPr algn="ctr">
              <a:lnSpc>
                <a:spcPts val="1500"/>
              </a:lnSpc>
            </a:pPr>
            <a:endParaRPr lang="en-GB" sz="900" dirty="0">
              <a:solidFill>
                <a:schemeClr val="bg1"/>
              </a:solidFill>
              <a:latin typeface="Tahoma" panose="020B0604030504040204" pitchFamily="34" charset="0"/>
            </a:endParaRPr>
          </a:p>
          <a:p>
            <a:pPr algn="ctr">
              <a:lnSpc>
                <a:spcPts val="1500"/>
              </a:lnSpc>
            </a:pPr>
            <a:r>
              <a:rPr lang="en-GB" sz="1600" b="1" dirty="0">
                <a:solidFill>
                  <a:schemeClr val="bg1"/>
                </a:solidFill>
                <a:latin typeface="Tahoma" panose="020B0604030504040204" pitchFamily="34" charset="0"/>
              </a:rPr>
              <a:t>Looking after your power whilst you focus on mining</a:t>
            </a:r>
          </a:p>
        </p:txBody>
      </p:sp>
      <p:sp>
        <p:nvSpPr>
          <p:cNvPr id="29" name="TextBox 28">
            <a:extLst>
              <a:ext uri="{FF2B5EF4-FFF2-40B4-BE49-F238E27FC236}">
                <a16:creationId xmlns:a16="http://schemas.microsoft.com/office/drawing/2014/main" id="{C9CE0B94-04EE-633B-25B9-D080571CF3EA}"/>
              </a:ext>
            </a:extLst>
          </p:cNvPr>
          <p:cNvSpPr txBox="1"/>
          <p:nvPr/>
        </p:nvSpPr>
        <p:spPr>
          <a:xfrm>
            <a:off x="7994975" y="4830974"/>
            <a:ext cx="6644206" cy="2056973"/>
          </a:xfrm>
          <a:prstGeom prst="rect">
            <a:avLst/>
          </a:prstGeom>
          <a:noFill/>
        </p:spPr>
        <p:txBody>
          <a:bodyPr wrap="square" rtlCol="0">
            <a:spAutoFit/>
          </a:bodyPr>
          <a:lstStyle/>
          <a:p>
            <a:pPr>
              <a:lnSpc>
                <a:spcPts val="1500"/>
              </a:lnSpc>
            </a:pPr>
            <a:r>
              <a:rPr lang="en-GB" sz="1050" b="1" spc="300" dirty="0">
                <a:solidFill>
                  <a:srgbClr val="36467A"/>
                </a:solidFill>
                <a:latin typeface="Franklin Gothic Demi" panose="020B0603020102020204" pitchFamily="34" charset="0"/>
              </a:rPr>
              <a:t>THE IMPACT</a:t>
            </a:r>
          </a:p>
          <a:p>
            <a:pPr>
              <a:lnSpc>
                <a:spcPts val="1500"/>
              </a:lnSpc>
            </a:pPr>
            <a:endParaRPr lang="en-GB" sz="900" dirty="0">
              <a:solidFill>
                <a:srgbClr val="221C21"/>
              </a:solidFill>
              <a:latin typeface="Tahoma" panose="020B0604030504040204" pitchFamily="34" charset="0"/>
            </a:endParaRPr>
          </a:p>
          <a:p>
            <a:pPr>
              <a:lnSpc>
                <a:spcPts val="2000"/>
              </a:lnSpc>
            </a:pPr>
            <a:r>
              <a:rPr lang="en-GB" sz="1600" b="1" dirty="0">
                <a:solidFill>
                  <a:srgbClr val="221C21"/>
                </a:solidFill>
                <a:latin typeface="Tahoma" panose="020B0604030504040204" pitchFamily="34" charset="0"/>
              </a:rPr>
              <a:t>Efficient, reliable power and a significant reduction</a:t>
            </a:r>
            <a:br>
              <a:rPr lang="en-GB" sz="1600" b="1" dirty="0">
                <a:solidFill>
                  <a:srgbClr val="221C21"/>
                </a:solidFill>
                <a:latin typeface="Tahoma" panose="020B0604030504040204" pitchFamily="34" charset="0"/>
              </a:rPr>
            </a:br>
            <a:r>
              <a:rPr lang="en-GB" sz="1600" b="1" dirty="0">
                <a:solidFill>
                  <a:srgbClr val="221C21"/>
                </a:solidFill>
                <a:latin typeface="Tahoma" panose="020B0604030504040204" pitchFamily="34" charset="0"/>
              </a:rPr>
              <a:t>in greenhouse gas emissions</a:t>
            </a:r>
          </a:p>
          <a:p>
            <a:pPr>
              <a:lnSpc>
                <a:spcPts val="1000"/>
              </a:lnSpc>
            </a:pPr>
            <a:r>
              <a:rPr lang="en-GB" sz="1600" dirty="0">
                <a:solidFill>
                  <a:srgbClr val="221C21"/>
                </a:solidFill>
                <a:latin typeface="Tahoma" panose="020B0604030504040204" pitchFamily="34" charset="0"/>
              </a:rPr>
              <a:t>        </a:t>
            </a:r>
          </a:p>
          <a:p>
            <a:pPr>
              <a:lnSpc>
                <a:spcPts val="1500"/>
              </a:lnSpc>
            </a:pPr>
            <a:r>
              <a:rPr lang="en-GB" sz="950" dirty="0">
                <a:solidFill>
                  <a:srgbClr val="221C21"/>
                </a:solidFill>
                <a:latin typeface="Tahoma" panose="020B0604030504040204" pitchFamily="34" charset="0"/>
              </a:rPr>
              <a:t>The power station was installed on schedule for operations to restart, and has performed above expectations</a:t>
            </a:r>
            <a:br>
              <a:rPr lang="en-GB" sz="950" dirty="0">
                <a:solidFill>
                  <a:srgbClr val="221C21"/>
                </a:solidFill>
                <a:latin typeface="Tahoma" panose="020B0604030504040204" pitchFamily="34" charset="0"/>
              </a:rPr>
            </a:br>
            <a:r>
              <a:rPr lang="en-GB" sz="950" dirty="0">
                <a:solidFill>
                  <a:srgbClr val="221C21"/>
                </a:solidFill>
                <a:latin typeface="Tahoma" panose="020B0604030504040204" pitchFamily="34" charset="0"/>
              </a:rPr>
              <a:t>in terms of fuel consumption.</a:t>
            </a:r>
          </a:p>
          <a:p>
            <a:pPr>
              <a:lnSpc>
                <a:spcPts val="1500"/>
              </a:lnSpc>
            </a:pPr>
            <a:endParaRPr lang="en-GB" sz="950" dirty="0">
              <a:solidFill>
                <a:srgbClr val="221C21"/>
              </a:solidFill>
              <a:latin typeface="Tahoma" panose="020B0604030504040204" pitchFamily="34" charset="0"/>
            </a:endParaRPr>
          </a:p>
          <a:p>
            <a:pPr>
              <a:lnSpc>
                <a:spcPts val="1500"/>
              </a:lnSpc>
            </a:pPr>
            <a:r>
              <a:rPr lang="en-GB" sz="950" dirty="0">
                <a:solidFill>
                  <a:srgbClr val="221C21"/>
                </a:solidFill>
                <a:latin typeface="Tahoma" panose="020B0604030504040204" pitchFamily="34" charset="0"/>
              </a:rPr>
              <a:t>As well as providing reliable power to the entire site, the use of LNG gas generators will enable Ora Banda to</a:t>
            </a:r>
            <a:br>
              <a:rPr lang="en-GB" sz="950" dirty="0">
                <a:solidFill>
                  <a:srgbClr val="221C21"/>
                </a:solidFill>
                <a:latin typeface="Tahoma" panose="020B0604030504040204" pitchFamily="34" charset="0"/>
              </a:rPr>
            </a:br>
            <a:r>
              <a:rPr lang="en-GB" sz="950" dirty="0">
                <a:solidFill>
                  <a:srgbClr val="221C21"/>
                </a:solidFill>
                <a:latin typeface="Tahoma" panose="020B0604030504040204" pitchFamily="34" charset="0"/>
              </a:rPr>
              <a:t>reduce its CO2 emissions by approximately 25,000 tonnes during the initial five years of operation</a:t>
            </a:r>
          </a:p>
        </p:txBody>
      </p:sp>
      <p:sp>
        <p:nvSpPr>
          <p:cNvPr id="30" name="TextBox 29">
            <a:extLst>
              <a:ext uri="{FF2B5EF4-FFF2-40B4-BE49-F238E27FC236}">
                <a16:creationId xmlns:a16="http://schemas.microsoft.com/office/drawing/2014/main" id="{242A7259-FD2C-F455-7F2C-C4B63F52C767}"/>
              </a:ext>
            </a:extLst>
          </p:cNvPr>
          <p:cNvSpPr txBox="1"/>
          <p:nvPr/>
        </p:nvSpPr>
        <p:spPr>
          <a:xfrm>
            <a:off x="7994975" y="583929"/>
            <a:ext cx="3307364" cy="3859005"/>
          </a:xfrm>
          <a:prstGeom prst="rect">
            <a:avLst/>
          </a:prstGeom>
          <a:noFill/>
        </p:spPr>
        <p:txBody>
          <a:bodyPr wrap="square" rtlCol="0">
            <a:spAutoFit/>
          </a:bodyPr>
          <a:lstStyle/>
          <a:p>
            <a:pPr>
              <a:lnSpc>
                <a:spcPts val="1500"/>
              </a:lnSpc>
            </a:pPr>
            <a:r>
              <a:rPr lang="en-GB" sz="1050" b="1" spc="300" dirty="0">
                <a:solidFill>
                  <a:srgbClr val="36467A"/>
                </a:solidFill>
                <a:latin typeface="Franklin Gothic Demi" panose="020B0603020102020204" pitchFamily="34" charset="0"/>
              </a:rPr>
              <a:t>THE SOLUTION</a:t>
            </a:r>
          </a:p>
          <a:p>
            <a:pPr>
              <a:lnSpc>
                <a:spcPts val="1500"/>
              </a:lnSpc>
            </a:pPr>
            <a:endParaRPr lang="en-GB" sz="900" b="1" dirty="0">
              <a:solidFill>
                <a:srgbClr val="221C21"/>
              </a:solidFill>
              <a:latin typeface="Tahoma" panose="020B0604030504040204" pitchFamily="34" charset="0"/>
            </a:endParaRPr>
          </a:p>
          <a:p>
            <a:pPr>
              <a:lnSpc>
                <a:spcPts val="2000"/>
              </a:lnSpc>
            </a:pPr>
            <a:r>
              <a:rPr lang="en-GB" sz="1600" b="1" dirty="0">
                <a:solidFill>
                  <a:srgbClr val="221C21"/>
                </a:solidFill>
                <a:latin typeface="Tahoma" panose="020B0604030504040204" pitchFamily="34" charset="0"/>
              </a:rPr>
              <a:t>Combined virtual pipeline </a:t>
            </a:r>
          </a:p>
          <a:p>
            <a:pPr>
              <a:lnSpc>
                <a:spcPts val="2000"/>
              </a:lnSpc>
            </a:pPr>
            <a:r>
              <a:rPr lang="en-GB" sz="1600" b="1" dirty="0">
                <a:solidFill>
                  <a:srgbClr val="221C21"/>
                </a:solidFill>
                <a:latin typeface="Tahoma" panose="020B0604030504040204" pitchFamily="34" charset="0"/>
              </a:rPr>
              <a:t>of LNG gas and diesel power, </a:t>
            </a:r>
          </a:p>
          <a:p>
            <a:pPr>
              <a:lnSpc>
                <a:spcPts val="2000"/>
              </a:lnSpc>
            </a:pPr>
            <a:r>
              <a:rPr lang="en-GB" sz="1600" b="1" dirty="0">
                <a:solidFill>
                  <a:srgbClr val="221C21"/>
                </a:solidFill>
                <a:latin typeface="Tahoma" panose="020B0604030504040204" pitchFamily="34" charset="0"/>
              </a:rPr>
              <a:t>scalable with demand</a:t>
            </a:r>
          </a:p>
          <a:p>
            <a:pPr>
              <a:lnSpc>
                <a:spcPts val="1000"/>
              </a:lnSpc>
            </a:pPr>
            <a:r>
              <a:rPr lang="en-GB" sz="1600" dirty="0">
                <a:solidFill>
                  <a:srgbClr val="221C21"/>
                </a:solidFill>
                <a:latin typeface="Tahoma" panose="020B0604030504040204" pitchFamily="34" charset="0"/>
              </a:rPr>
              <a:t>        </a:t>
            </a:r>
          </a:p>
          <a:p>
            <a:pPr>
              <a:lnSpc>
                <a:spcPts val="1500"/>
              </a:lnSpc>
            </a:pPr>
            <a:r>
              <a:rPr lang="en-GB" sz="950" dirty="0">
                <a:solidFill>
                  <a:srgbClr val="221C21"/>
                </a:solidFill>
                <a:latin typeface="Tahoma" panose="020B0604030504040204" pitchFamily="34" charset="0"/>
              </a:rPr>
              <a:t>We carried out a thorough analysis of the power requirements of the entire site and estimated </a:t>
            </a:r>
          </a:p>
          <a:p>
            <a:pPr>
              <a:lnSpc>
                <a:spcPts val="1500"/>
              </a:lnSpc>
            </a:pPr>
            <a:r>
              <a:rPr lang="en-GB" sz="950" dirty="0">
                <a:solidFill>
                  <a:srgbClr val="221C21"/>
                </a:solidFill>
                <a:latin typeface="Tahoma" panose="020B0604030504040204" pitchFamily="34" charset="0"/>
              </a:rPr>
              <a:t>that a total of 8MW would be needed. </a:t>
            </a:r>
          </a:p>
          <a:p>
            <a:pPr>
              <a:lnSpc>
                <a:spcPts val="1500"/>
              </a:lnSpc>
            </a:pPr>
            <a:r>
              <a:rPr lang="en-GB" sz="950" dirty="0">
                <a:solidFill>
                  <a:srgbClr val="221C21"/>
                </a:solidFill>
                <a:latin typeface="Tahoma" panose="020B0604030504040204" pitchFamily="34" charset="0"/>
              </a:rPr>
              <a:t>To meet this, we installed 5 LNG gas generators </a:t>
            </a:r>
          </a:p>
          <a:p>
            <a:pPr>
              <a:lnSpc>
                <a:spcPts val="1500"/>
              </a:lnSpc>
            </a:pPr>
            <a:r>
              <a:rPr lang="en-GB" sz="950" dirty="0">
                <a:solidFill>
                  <a:srgbClr val="221C21"/>
                </a:solidFill>
                <a:latin typeface="Tahoma" panose="020B0604030504040204" pitchFamily="34" charset="0"/>
              </a:rPr>
              <a:t>and 2 diesel generators. The new power station </a:t>
            </a:r>
          </a:p>
          <a:p>
            <a:pPr>
              <a:lnSpc>
                <a:spcPts val="1500"/>
              </a:lnSpc>
            </a:pPr>
            <a:r>
              <a:rPr lang="en-GB" sz="950" dirty="0">
                <a:solidFill>
                  <a:srgbClr val="221C21"/>
                </a:solidFill>
                <a:latin typeface="Tahoma" panose="020B0604030504040204" pitchFamily="34" charset="0"/>
              </a:rPr>
              <a:t>was fully commissioned in December 2020, </a:t>
            </a:r>
          </a:p>
          <a:p>
            <a:pPr>
              <a:lnSpc>
                <a:spcPts val="1500"/>
              </a:lnSpc>
            </a:pPr>
            <a:r>
              <a:rPr lang="en-GB" sz="950" dirty="0">
                <a:solidFill>
                  <a:srgbClr val="221C21"/>
                </a:solidFill>
                <a:latin typeface="Tahoma" panose="020B0604030504040204" pitchFamily="34" charset="0"/>
              </a:rPr>
              <a:t>ready for processing to restart in January 2021. </a:t>
            </a:r>
          </a:p>
          <a:p>
            <a:pPr>
              <a:lnSpc>
                <a:spcPts val="1500"/>
              </a:lnSpc>
            </a:pPr>
            <a:r>
              <a:rPr lang="en-GB" sz="950" dirty="0">
                <a:solidFill>
                  <a:srgbClr val="221C21"/>
                </a:solidFill>
                <a:latin typeface="Tahoma" panose="020B0604030504040204" pitchFamily="34" charset="0"/>
              </a:rPr>
              <a:t>The project incorporates a virtual gas pipeline </a:t>
            </a:r>
          </a:p>
          <a:p>
            <a:pPr>
              <a:lnSpc>
                <a:spcPts val="1500"/>
              </a:lnSpc>
            </a:pPr>
            <a:r>
              <a:rPr lang="en-GB" sz="950" dirty="0">
                <a:solidFill>
                  <a:srgbClr val="221C21"/>
                </a:solidFill>
                <a:latin typeface="Tahoma" panose="020B0604030504040204" pitchFamily="34" charset="0"/>
              </a:rPr>
              <a:t>where the gas is trucked in 650km to site, a </a:t>
            </a:r>
          </a:p>
          <a:p>
            <a:pPr>
              <a:lnSpc>
                <a:spcPts val="1500"/>
              </a:lnSpc>
            </a:pPr>
            <a:r>
              <a:rPr lang="en-GB" sz="950" dirty="0">
                <a:solidFill>
                  <a:srgbClr val="221C21"/>
                </a:solidFill>
                <a:latin typeface="Tahoma" panose="020B0604030504040204" pitchFamily="34" charset="0"/>
              </a:rPr>
              <a:t>world-first for Aggreko’s new gas technology.</a:t>
            </a:r>
          </a:p>
          <a:p>
            <a:pPr>
              <a:lnSpc>
                <a:spcPts val="1500"/>
              </a:lnSpc>
            </a:pPr>
            <a:r>
              <a:rPr lang="en-GB" sz="950" dirty="0">
                <a:solidFill>
                  <a:srgbClr val="221C21"/>
                </a:solidFill>
                <a:latin typeface="Tahoma" panose="020B0604030504040204" pitchFamily="34" charset="0"/>
              </a:rPr>
              <a:t> The power station is highly efficient, scalable </a:t>
            </a:r>
          </a:p>
          <a:p>
            <a:pPr>
              <a:lnSpc>
                <a:spcPts val="1500"/>
              </a:lnSpc>
            </a:pPr>
            <a:r>
              <a:rPr lang="en-GB" sz="950" dirty="0">
                <a:solidFill>
                  <a:srgbClr val="221C21"/>
                </a:solidFill>
                <a:latin typeface="Tahoma" panose="020B0604030504040204" pitchFamily="34" charset="0"/>
              </a:rPr>
              <a:t>as power demand grows, and is also suitable for </a:t>
            </a:r>
          </a:p>
          <a:p>
            <a:pPr>
              <a:lnSpc>
                <a:spcPts val="1500"/>
              </a:lnSpc>
            </a:pPr>
            <a:r>
              <a:rPr lang="en-GB" sz="950" dirty="0">
                <a:solidFill>
                  <a:srgbClr val="221C21"/>
                </a:solidFill>
                <a:latin typeface="Tahoma" panose="020B0604030504040204" pitchFamily="34" charset="0"/>
              </a:rPr>
              <a:t>the introduction of solar power at a later date.</a:t>
            </a:r>
          </a:p>
        </p:txBody>
      </p:sp>
      <p:sp>
        <p:nvSpPr>
          <p:cNvPr id="4" name="Slide Number Placeholder 3">
            <a:extLst>
              <a:ext uri="{FF2B5EF4-FFF2-40B4-BE49-F238E27FC236}">
                <a16:creationId xmlns:a16="http://schemas.microsoft.com/office/drawing/2014/main" id="{A13AA6C8-63DF-CEF8-2343-E2FD07667066}"/>
              </a:ext>
            </a:extLst>
          </p:cNvPr>
          <p:cNvSpPr>
            <a:spLocks noGrp="1"/>
          </p:cNvSpPr>
          <p:nvPr>
            <p:ph type="sldNum" sz="quarter" idx="12"/>
          </p:nvPr>
        </p:nvSpPr>
        <p:spPr/>
        <p:txBody>
          <a:bodyPr/>
          <a:lstStyle/>
          <a:p>
            <a:fld id="{D820F4B2-F1D7-483F-BB88-6232A6AE082A}" type="slidenum">
              <a:rPr lang="en-GB" smtClean="0">
                <a:solidFill>
                  <a:schemeClr val="bg1"/>
                </a:solidFill>
              </a:rPr>
              <a:t>15</a:t>
            </a:fld>
            <a:endParaRPr lang="en-GB" dirty="0">
              <a:solidFill>
                <a:schemeClr val="bg1"/>
              </a:solidFill>
            </a:endParaRPr>
          </a:p>
        </p:txBody>
      </p:sp>
      <p:sp>
        <p:nvSpPr>
          <p:cNvPr id="31" name="Rectangle 30">
            <a:extLst>
              <a:ext uri="{FF2B5EF4-FFF2-40B4-BE49-F238E27FC236}">
                <a16:creationId xmlns:a16="http://schemas.microsoft.com/office/drawing/2014/main" id="{2BD57F89-2B45-3D09-5C03-9B5371E32966}"/>
              </a:ext>
            </a:extLst>
          </p:cNvPr>
          <p:cNvSpPr/>
          <p:nvPr/>
        </p:nvSpPr>
        <p:spPr>
          <a:xfrm>
            <a:off x="1544007" y="0"/>
            <a:ext cx="4471987" cy="314325"/>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TextBox 31">
            <a:extLst>
              <a:ext uri="{FF2B5EF4-FFF2-40B4-BE49-F238E27FC236}">
                <a16:creationId xmlns:a16="http://schemas.microsoft.com/office/drawing/2014/main" id="{7FCC1023-6216-2B7A-5C73-91622D509B0A}"/>
              </a:ext>
            </a:extLst>
          </p:cNvPr>
          <p:cNvSpPr txBox="1"/>
          <p:nvPr/>
        </p:nvSpPr>
        <p:spPr>
          <a:xfrm>
            <a:off x="1777460" y="53772"/>
            <a:ext cx="4189391" cy="230832"/>
          </a:xfrm>
          <a:prstGeom prst="rect">
            <a:avLst/>
          </a:prstGeom>
          <a:noFill/>
        </p:spPr>
        <p:txBody>
          <a:bodyPr wrap="square" rtlCol="0">
            <a:spAutoFit/>
          </a:bodyPr>
          <a:lstStyle/>
          <a:p>
            <a:pPr algn="ctr"/>
            <a:r>
              <a:rPr lang="en-GB" sz="900" b="1" spc="300" dirty="0">
                <a:solidFill>
                  <a:schemeClr val="bg1"/>
                </a:solidFill>
                <a:latin typeface="Franklin Gothic Demi" panose="020B0603020102020204" pitchFamily="34" charset="0"/>
              </a:rPr>
              <a:t>CASE STUDY OFF-GRID HYBRID POWER PLANTS</a:t>
            </a:r>
          </a:p>
        </p:txBody>
      </p:sp>
    </p:spTree>
    <p:extLst>
      <p:ext uri="{BB962C8B-B14F-4D97-AF65-F5344CB8AC3E}">
        <p14:creationId xmlns:p14="http://schemas.microsoft.com/office/powerpoint/2010/main" val="2983103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7A8F6D5-E5F2-28AB-3C0F-4D41AD21AA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6"/>
            <a:ext cx="15119350" cy="10689380"/>
          </a:xfrm>
          <a:prstGeom prst="rect">
            <a:avLst/>
          </a:prstGeom>
        </p:spPr>
      </p:pic>
      <p:sp>
        <p:nvSpPr>
          <p:cNvPr id="4" name="Slide Number Placeholder 3">
            <a:extLst>
              <a:ext uri="{FF2B5EF4-FFF2-40B4-BE49-F238E27FC236}">
                <a16:creationId xmlns:a16="http://schemas.microsoft.com/office/drawing/2014/main" id="{58D198B0-C7FE-32E5-42CC-3D6EB046FCB7}"/>
              </a:ext>
            </a:extLst>
          </p:cNvPr>
          <p:cNvSpPr>
            <a:spLocks noGrp="1"/>
          </p:cNvSpPr>
          <p:nvPr>
            <p:ph type="sldNum" sz="quarter" idx="12"/>
          </p:nvPr>
        </p:nvSpPr>
        <p:spPr/>
        <p:txBody>
          <a:bodyPr/>
          <a:lstStyle/>
          <a:p>
            <a:fld id="{D820F4B2-F1D7-483F-BB88-6232A6AE082A}" type="slidenum">
              <a:rPr lang="en-GB" smtClean="0">
                <a:solidFill>
                  <a:schemeClr val="bg1"/>
                </a:solidFill>
              </a:rPr>
              <a:t>16</a:t>
            </a:fld>
            <a:endParaRPr lang="en-GB" dirty="0">
              <a:solidFill>
                <a:schemeClr val="bg1"/>
              </a:solidFill>
            </a:endParaRPr>
          </a:p>
        </p:txBody>
      </p:sp>
      <p:sp>
        <p:nvSpPr>
          <p:cNvPr id="12" name="TextBox 11">
            <a:extLst>
              <a:ext uri="{FF2B5EF4-FFF2-40B4-BE49-F238E27FC236}">
                <a16:creationId xmlns:a16="http://schemas.microsoft.com/office/drawing/2014/main" id="{B98D6B21-EAC6-F1C3-0675-95AF066068C8}"/>
              </a:ext>
            </a:extLst>
          </p:cNvPr>
          <p:cNvSpPr txBox="1"/>
          <p:nvPr/>
        </p:nvSpPr>
        <p:spPr>
          <a:xfrm>
            <a:off x="12960350" y="371475"/>
            <a:ext cx="1799484" cy="238128"/>
          </a:xfrm>
          <a:prstGeom prst="rect">
            <a:avLst/>
          </a:prstGeom>
          <a:noFill/>
        </p:spPr>
        <p:txBody>
          <a:bodyPr wrap="square" rtlCol="0">
            <a:spAutoFit/>
          </a:bodyPr>
          <a:lstStyle/>
          <a:p>
            <a:pPr algn="r"/>
            <a:r>
              <a:rPr lang="en-GB" sz="900" b="1" spc="300" dirty="0">
                <a:solidFill>
                  <a:schemeClr val="bg1"/>
                </a:solidFill>
                <a:latin typeface="Franklin Gothic Demi" panose="020B0603020102020204" pitchFamily="34" charset="0"/>
              </a:rPr>
              <a:t>LONG-TERM POWER</a:t>
            </a:r>
          </a:p>
        </p:txBody>
      </p:sp>
      <p:cxnSp>
        <p:nvCxnSpPr>
          <p:cNvPr id="13" name="Straight Connector 12">
            <a:extLst>
              <a:ext uri="{FF2B5EF4-FFF2-40B4-BE49-F238E27FC236}">
                <a16:creationId xmlns:a16="http://schemas.microsoft.com/office/drawing/2014/main" id="{0A1FDBE4-432F-1D65-2499-A99CC66AFEEA}"/>
              </a:ext>
            </a:extLst>
          </p:cNvPr>
          <p:cNvCxnSpPr/>
          <p:nvPr/>
        </p:nvCxnSpPr>
        <p:spPr>
          <a:xfrm>
            <a:off x="13384213" y="609603"/>
            <a:ext cx="1228045" cy="0"/>
          </a:xfrm>
          <a:prstGeom prst="line">
            <a:avLst/>
          </a:prstGeom>
          <a:ln w="25400">
            <a:solidFill>
              <a:srgbClr val="F26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9174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olar panels on a roof&#10;&#10;Description automatically generated with medium confidence">
            <a:extLst>
              <a:ext uri="{FF2B5EF4-FFF2-40B4-BE49-F238E27FC236}">
                <a16:creationId xmlns:a16="http://schemas.microsoft.com/office/drawing/2014/main" id="{81037ACC-DA74-382A-F76D-FA798AF3020D}"/>
              </a:ext>
            </a:extLst>
          </p:cNvPr>
          <p:cNvPicPr>
            <a:picLocks noChangeAspect="1"/>
          </p:cNvPicPr>
          <p:nvPr/>
        </p:nvPicPr>
        <p:blipFill rotWithShape="1">
          <a:blip r:embed="rId2">
            <a:extLst>
              <a:ext uri="{28A0092B-C50C-407E-A947-70E740481C1C}">
                <a14:useLocalDpi xmlns:a14="http://schemas.microsoft.com/office/drawing/2010/main" val="0"/>
              </a:ext>
            </a:extLst>
          </a:blip>
          <a:srcRect l="49996" t="42025" b="132"/>
          <a:stretch/>
        </p:blipFill>
        <p:spPr>
          <a:xfrm>
            <a:off x="7558369" y="-17773"/>
            <a:ext cx="7560328" cy="4919356"/>
          </a:xfrm>
          <a:prstGeom prst="rect">
            <a:avLst/>
          </a:prstGeom>
        </p:spPr>
      </p:pic>
      <p:sp>
        <p:nvSpPr>
          <p:cNvPr id="4" name="Slide Number Placeholder 3">
            <a:extLst>
              <a:ext uri="{FF2B5EF4-FFF2-40B4-BE49-F238E27FC236}">
                <a16:creationId xmlns:a16="http://schemas.microsoft.com/office/drawing/2014/main" id="{3C418C35-7239-5072-A54C-370B50ED4ECB}"/>
              </a:ext>
            </a:extLst>
          </p:cNvPr>
          <p:cNvSpPr>
            <a:spLocks noGrp="1"/>
          </p:cNvSpPr>
          <p:nvPr>
            <p:ph type="sldNum" sz="quarter" idx="12"/>
          </p:nvPr>
        </p:nvSpPr>
        <p:spPr/>
        <p:txBody>
          <a:bodyPr/>
          <a:lstStyle/>
          <a:p>
            <a:fld id="{D820F4B2-F1D7-483F-BB88-6232A6AE082A}" type="slidenum">
              <a:rPr lang="en-GB" smtClean="0"/>
              <a:t>17</a:t>
            </a:fld>
            <a:endParaRPr lang="en-GB"/>
          </a:p>
        </p:txBody>
      </p:sp>
      <p:sp>
        <p:nvSpPr>
          <p:cNvPr id="7" name="Rectangle 6">
            <a:extLst>
              <a:ext uri="{FF2B5EF4-FFF2-40B4-BE49-F238E27FC236}">
                <a16:creationId xmlns:a16="http://schemas.microsoft.com/office/drawing/2014/main" id="{A18287BB-C6F6-75F2-66C0-1D0C78693548}"/>
              </a:ext>
            </a:extLst>
          </p:cNvPr>
          <p:cNvSpPr/>
          <p:nvPr/>
        </p:nvSpPr>
        <p:spPr>
          <a:xfrm>
            <a:off x="-326" y="4851094"/>
            <a:ext cx="15119349" cy="1496952"/>
          </a:xfrm>
          <a:prstGeom prst="rect">
            <a:avLst/>
          </a:prstGeom>
          <a:solidFill>
            <a:srgbClr val="C3CC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C541C728-2D5F-EE8F-666E-F55E54F25267}"/>
              </a:ext>
            </a:extLst>
          </p:cNvPr>
          <p:cNvSpPr txBox="1"/>
          <p:nvPr/>
        </p:nvSpPr>
        <p:spPr>
          <a:xfrm>
            <a:off x="4680506" y="5149640"/>
            <a:ext cx="5757685" cy="864083"/>
          </a:xfrm>
          <a:prstGeom prst="rect">
            <a:avLst/>
          </a:prstGeom>
          <a:noFill/>
        </p:spPr>
        <p:txBody>
          <a:bodyPr wrap="square" rtlCol="0">
            <a:spAutoFit/>
          </a:bodyPr>
          <a:lstStyle/>
          <a:p>
            <a:pPr algn="ctr">
              <a:lnSpc>
                <a:spcPts val="3080"/>
              </a:lnSpc>
            </a:pPr>
            <a:r>
              <a:rPr lang="en-GB" sz="2400" dirty="0">
                <a:solidFill>
                  <a:srgbClr val="221C21"/>
                </a:solidFill>
                <a:latin typeface="Tahoma" panose="020B0604030504040204" pitchFamily="34" charset="0"/>
              </a:rPr>
              <a:t>Power how you need it, </a:t>
            </a:r>
            <a:br>
              <a:rPr lang="en-GB" sz="2400" dirty="0">
                <a:solidFill>
                  <a:srgbClr val="221C21"/>
                </a:solidFill>
                <a:latin typeface="Tahoma" panose="020B0604030504040204" pitchFamily="34" charset="0"/>
              </a:rPr>
            </a:br>
            <a:r>
              <a:rPr lang="en-GB" sz="2400" dirty="0">
                <a:solidFill>
                  <a:srgbClr val="221C21"/>
                </a:solidFill>
                <a:latin typeface="Tahoma" panose="020B0604030504040204" pitchFamily="34" charset="0"/>
              </a:rPr>
              <a:t>how you need it, when you need it </a:t>
            </a:r>
          </a:p>
        </p:txBody>
      </p:sp>
      <p:pic>
        <p:nvPicPr>
          <p:cNvPr id="3" name="Picture 2" descr="A row of wind turbines on a beach&#10;&#10;Description automatically generated with medium confidence">
            <a:extLst>
              <a:ext uri="{FF2B5EF4-FFF2-40B4-BE49-F238E27FC236}">
                <a16:creationId xmlns:a16="http://schemas.microsoft.com/office/drawing/2014/main" id="{E7A2DC36-90F0-E86F-83C8-8D7D7AA48FF9}"/>
              </a:ext>
            </a:extLst>
          </p:cNvPr>
          <p:cNvPicPr>
            <a:picLocks noChangeAspect="1"/>
          </p:cNvPicPr>
          <p:nvPr/>
        </p:nvPicPr>
        <p:blipFill rotWithShape="1">
          <a:blip r:embed="rId3">
            <a:extLst>
              <a:ext uri="{28A0092B-C50C-407E-A947-70E740481C1C}">
                <a14:useLocalDpi xmlns:a14="http://schemas.microsoft.com/office/drawing/2010/main" val="0"/>
              </a:ext>
            </a:extLst>
          </a:blip>
          <a:srcRect t="56784"/>
          <a:stretch/>
        </p:blipFill>
        <p:spPr>
          <a:xfrm>
            <a:off x="-653" y="6348045"/>
            <a:ext cx="15119350" cy="3671099"/>
          </a:xfrm>
          <a:prstGeom prst="rect">
            <a:avLst/>
          </a:prstGeom>
        </p:spPr>
      </p:pic>
      <p:pic>
        <p:nvPicPr>
          <p:cNvPr id="12" name="Picture 11" descr="A hand holding a light bulb&#10;&#10;Description automatically generated with medium confidence">
            <a:extLst>
              <a:ext uri="{FF2B5EF4-FFF2-40B4-BE49-F238E27FC236}">
                <a16:creationId xmlns:a16="http://schemas.microsoft.com/office/drawing/2014/main" id="{7CE59B9F-239F-4E43-21D3-DC26D7F87A0B}"/>
              </a:ext>
            </a:extLst>
          </p:cNvPr>
          <p:cNvPicPr>
            <a:picLocks noChangeAspect="1"/>
          </p:cNvPicPr>
          <p:nvPr/>
        </p:nvPicPr>
        <p:blipFill rotWithShape="1">
          <a:blip r:embed="rId4">
            <a:extLst>
              <a:ext uri="{28A0092B-C50C-407E-A947-70E740481C1C}">
                <a14:useLocalDpi xmlns:a14="http://schemas.microsoft.com/office/drawing/2010/main" val="0"/>
              </a:ext>
            </a:extLst>
          </a:blip>
          <a:srcRect t="3061"/>
          <a:stretch/>
        </p:blipFill>
        <p:spPr>
          <a:xfrm>
            <a:off x="-1306" y="0"/>
            <a:ext cx="7560328" cy="4851093"/>
          </a:xfrm>
          <a:prstGeom prst="rect">
            <a:avLst/>
          </a:prstGeom>
        </p:spPr>
      </p:pic>
      <p:sp>
        <p:nvSpPr>
          <p:cNvPr id="16" name="Rectangle 15">
            <a:extLst>
              <a:ext uri="{FF2B5EF4-FFF2-40B4-BE49-F238E27FC236}">
                <a16:creationId xmlns:a16="http://schemas.microsoft.com/office/drawing/2014/main" id="{E84BCDDE-8389-3C7A-FA86-EB008EFF7D98}"/>
              </a:ext>
            </a:extLst>
          </p:cNvPr>
          <p:cNvSpPr/>
          <p:nvPr/>
        </p:nvSpPr>
        <p:spPr>
          <a:xfrm>
            <a:off x="-1306" y="9770449"/>
            <a:ext cx="15120656" cy="921363"/>
          </a:xfrm>
          <a:prstGeom prst="rect">
            <a:avLst/>
          </a:prstGeom>
          <a:solidFill>
            <a:srgbClr val="1C2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a:extLst>
              <a:ext uri="{FF2B5EF4-FFF2-40B4-BE49-F238E27FC236}">
                <a16:creationId xmlns:a16="http://schemas.microsoft.com/office/drawing/2014/main" id="{09557859-6665-778C-8E42-90F07E641DBA}"/>
              </a:ext>
            </a:extLst>
          </p:cNvPr>
          <p:cNvPicPr>
            <a:picLocks noChangeAspect="1"/>
          </p:cNvPicPr>
          <p:nvPr/>
        </p:nvPicPr>
        <p:blipFill rotWithShape="1">
          <a:blip r:embed="rId5">
            <a:extLst>
              <a:ext uri="{28A0092B-C50C-407E-A947-70E740481C1C}">
                <a14:useLocalDpi xmlns:a14="http://schemas.microsoft.com/office/drawing/2010/main" val="0"/>
              </a:ext>
            </a:extLst>
          </a:blip>
          <a:srcRect t="37820" b="30428"/>
          <a:stretch/>
        </p:blipFill>
        <p:spPr>
          <a:xfrm>
            <a:off x="0" y="9946509"/>
            <a:ext cx="15130723" cy="569241"/>
          </a:xfrm>
          <a:prstGeom prst="rect">
            <a:avLst/>
          </a:prstGeom>
        </p:spPr>
      </p:pic>
    </p:spTree>
    <p:extLst>
      <p:ext uri="{BB962C8B-B14F-4D97-AF65-F5344CB8AC3E}">
        <p14:creationId xmlns:p14="http://schemas.microsoft.com/office/powerpoint/2010/main" val="4994439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837A677-46DE-247C-8C76-7537BEF453AE}"/>
              </a:ext>
            </a:extLst>
          </p:cNvPr>
          <p:cNvPicPr>
            <a:picLocks noChangeAspect="1"/>
          </p:cNvPicPr>
          <p:nvPr/>
        </p:nvPicPr>
        <p:blipFill>
          <a:blip r:embed="rId2">
            <a:extLst>
              <a:ext uri="{28A0092B-C50C-407E-A947-70E740481C1C}">
                <a14:useLocalDpi xmlns:a14="http://schemas.microsoft.com/office/drawing/2010/main" val="0"/>
              </a:ext>
            </a:extLst>
          </a:blip>
          <a:srcRect t="412" b="412"/>
          <a:stretch/>
        </p:blipFill>
        <p:spPr>
          <a:xfrm>
            <a:off x="7559674" y="7222733"/>
            <a:ext cx="5215256" cy="3519880"/>
          </a:xfrm>
          <a:prstGeom prst="rect">
            <a:avLst/>
          </a:prstGeom>
        </p:spPr>
      </p:pic>
      <p:sp>
        <p:nvSpPr>
          <p:cNvPr id="5" name="Rectangle 4">
            <a:extLst>
              <a:ext uri="{FF2B5EF4-FFF2-40B4-BE49-F238E27FC236}">
                <a16:creationId xmlns:a16="http://schemas.microsoft.com/office/drawing/2014/main" id="{4E6CBFE8-4171-A320-636A-BC16544A6645}"/>
              </a:ext>
            </a:extLst>
          </p:cNvPr>
          <p:cNvSpPr/>
          <p:nvPr/>
        </p:nvSpPr>
        <p:spPr>
          <a:xfrm>
            <a:off x="7559675" y="0"/>
            <a:ext cx="7559675" cy="7278914"/>
          </a:xfrm>
          <a:prstGeom prst="rect">
            <a:avLst/>
          </a:prstGeom>
          <a:solidFill>
            <a:srgbClr val="E6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Slide Number Placeholder 3">
            <a:extLst>
              <a:ext uri="{FF2B5EF4-FFF2-40B4-BE49-F238E27FC236}">
                <a16:creationId xmlns:a16="http://schemas.microsoft.com/office/drawing/2014/main" id="{8D0C0940-9A5B-FE02-DDB7-A63F94D70BE8}"/>
              </a:ext>
            </a:extLst>
          </p:cNvPr>
          <p:cNvSpPr>
            <a:spLocks noGrp="1"/>
          </p:cNvSpPr>
          <p:nvPr>
            <p:ph type="sldNum" sz="quarter" idx="12"/>
          </p:nvPr>
        </p:nvSpPr>
        <p:spPr/>
        <p:txBody>
          <a:bodyPr/>
          <a:lstStyle/>
          <a:p>
            <a:fld id="{D820F4B2-F1D7-483F-BB88-6232A6AE082A}" type="slidenum">
              <a:rPr lang="en-GB" smtClean="0"/>
              <a:t>2</a:t>
            </a:fld>
            <a:endParaRPr lang="en-GB"/>
          </a:p>
        </p:txBody>
      </p:sp>
      <p:sp>
        <p:nvSpPr>
          <p:cNvPr id="6" name="Rectangle 5">
            <a:extLst>
              <a:ext uri="{FF2B5EF4-FFF2-40B4-BE49-F238E27FC236}">
                <a16:creationId xmlns:a16="http://schemas.microsoft.com/office/drawing/2014/main" id="{A6A856D4-EFF4-DA76-4B5B-75D306FD9D38}"/>
              </a:ext>
            </a:extLst>
          </p:cNvPr>
          <p:cNvSpPr/>
          <p:nvPr/>
        </p:nvSpPr>
        <p:spPr>
          <a:xfrm>
            <a:off x="0" y="-1"/>
            <a:ext cx="7559675" cy="10742603"/>
          </a:xfrm>
          <a:prstGeom prst="rect">
            <a:avLst/>
          </a:prstGeom>
          <a:solidFill>
            <a:srgbClr val="1C2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TextBox 6">
            <a:extLst>
              <a:ext uri="{FF2B5EF4-FFF2-40B4-BE49-F238E27FC236}">
                <a16:creationId xmlns:a16="http://schemas.microsoft.com/office/drawing/2014/main" id="{EFDF29C3-1D11-07CD-9231-D0FE4A64079F}"/>
              </a:ext>
            </a:extLst>
          </p:cNvPr>
          <p:cNvSpPr txBox="1"/>
          <p:nvPr/>
        </p:nvSpPr>
        <p:spPr>
          <a:xfrm>
            <a:off x="812802" y="1148895"/>
            <a:ext cx="6030684" cy="3388107"/>
          </a:xfrm>
          <a:prstGeom prst="rect">
            <a:avLst/>
          </a:prstGeom>
          <a:noFill/>
        </p:spPr>
        <p:txBody>
          <a:bodyPr wrap="square" rtlCol="0">
            <a:spAutoFit/>
          </a:bodyPr>
          <a:lstStyle/>
          <a:p>
            <a:pPr>
              <a:lnSpc>
                <a:spcPts val="3300"/>
              </a:lnSpc>
            </a:pP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Aggreko - your power partner for the long-term.</a:t>
            </a:r>
          </a:p>
          <a:p>
            <a:pPr>
              <a:lnSpc>
                <a:spcPts val="2200"/>
              </a:lnSpc>
            </a:pPr>
            <a:r>
              <a:rPr lang="en-GB" sz="3200" b="1" dirty="0">
                <a:latin typeface="Tahoma" panose="020B0604030504040204" pitchFamily="34" charset="0"/>
                <a:ea typeface="Tahoma" panose="020B0604030504040204" pitchFamily="34" charset="0"/>
                <a:cs typeface="Tahoma" panose="020B0604030504040204" pitchFamily="34" charset="0"/>
              </a:rPr>
              <a:t>   </a:t>
            </a:r>
          </a:p>
          <a:p>
            <a:pPr>
              <a:lnSpc>
                <a:spcPts val="3300"/>
              </a:lnSpc>
            </a:pPr>
            <a:r>
              <a:rPr lang="en-GB" sz="3200" b="1" dirty="0">
                <a:solidFill>
                  <a:srgbClr val="F26838"/>
                </a:solidFill>
                <a:latin typeface="Tahoma" panose="020B0604030504040204" pitchFamily="34" charset="0"/>
                <a:ea typeface="Tahoma" panose="020B0604030504040204" pitchFamily="34" charset="0"/>
                <a:cs typeface="Tahoma" panose="020B0604030504040204" pitchFamily="34" charset="0"/>
              </a:rPr>
              <a:t>At Aggreko, we help you progress your business with better – and cleaner – energy solutions for the life of your project.</a:t>
            </a:r>
          </a:p>
        </p:txBody>
      </p:sp>
      <p:sp>
        <p:nvSpPr>
          <p:cNvPr id="8" name="TextBox 7">
            <a:extLst>
              <a:ext uri="{FF2B5EF4-FFF2-40B4-BE49-F238E27FC236}">
                <a16:creationId xmlns:a16="http://schemas.microsoft.com/office/drawing/2014/main" id="{81EAFA71-F5C2-8776-7CA6-7BCF86D374F6}"/>
              </a:ext>
            </a:extLst>
          </p:cNvPr>
          <p:cNvSpPr txBox="1"/>
          <p:nvPr/>
        </p:nvSpPr>
        <p:spPr>
          <a:xfrm>
            <a:off x="728892" y="4747766"/>
            <a:ext cx="6323690" cy="5509200"/>
          </a:xfrm>
          <a:prstGeom prst="rect">
            <a:avLst/>
          </a:prstGeom>
          <a:noFill/>
        </p:spPr>
        <p:txBody>
          <a:bodyPr wrap="square" numCol="2" spcCol="216000" rtlCol="0">
            <a:spAutoFit/>
          </a:bodyPr>
          <a:lstStyle/>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As power specialists for the mining, utilities, and oil and gas sectors, we understand the energy you need to operate effectively – regardless of your site’s location or how complex your operation’s needs are.</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We also understand the practical challenges of reducing your carbon emissions. That is why we will work with you and use our deep expertise to develop the right choice of solutions and services to give you the energy you require.</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Our Flexible BOOM (Build-Own-Operate-Maintain) Service Model assists our power plant customers to use their capital more effectively within their own business.</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Under this contract model, we tailor your power plant to suit your site’s size, environment and compliance requirements.</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As a major investor in your project we also continue to operate and maintain the plant, so it continues to work cost-effectively and efficiently. We also take care of the site’s evolving power needs, including technological upgrades.</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Partnering with Aggreko helps customers de-risk the threat of future innovation and frees up your working capital for profitable uses without increasing the project’s debt ratio.</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Our modular, scalable equipment also gives businesses the ability to leverage innovation at low risk and not be concerned about having the latest equipment.</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Through our BOOM partnerships Aggreko and our customers have the added mutual benefit of showcasing and utilising new innovations through out a project’s lifecycle.</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We can easily and efficiently scale our</a:t>
            </a:r>
            <a:b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power plants up or down depending on an operations’ requirements.</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This means we can adapt quickly to provide more when you’re busy or less if things slow down.</a:t>
            </a:r>
          </a:p>
          <a:p>
            <a:pPr>
              <a:lnSpc>
                <a:spcPts val="1290"/>
              </a:lnSpc>
            </a:pPr>
            <a:endParaRPr lang="en-GB" sz="105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nSpc>
                <a:spcPts val="1290"/>
              </a:lnSpc>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We concentrate on providing efficient, flexible energy for your project for as long as you</a:t>
            </a:r>
            <a:b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need us, allowing you to concentrate on your</a:t>
            </a:r>
            <a:b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core business</a:t>
            </a:r>
          </a:p>
        </p:txBody>
      </p:sp>
      <p:sp>
        <p:nvSpPr>
          <p:cNvPr id="9" name="TextBox 8">
            <a:extLst>
              <a:ext uri="{FF2B5EF4-FFF2-40B4-BE49-F238E27FC236}">
                <a16:creationId xmlns:a16="http://schemas.microsoft.com/office/drawing/2014/main" id="{840C0460-BBAB-6E45-C04C-3F746C4BFBCD}"/>
              </a:ext>
            </a:extLst>
          </p:cNvPr>
          <p:cNvSpPr txBox="1"/>
          <p:nvPr/>
        </p:nvSpPr>
        <p:spPr>
          <a:xfrm>
            <a:off x="7982857" y="2397123"/>
            <a:ext cx="3149333" cy="4447371"/>
          </a:xfrm>
          <a:prstGeom prst="rect">
            <a:avLst/>
          </a:prstGeom>
          <a:noFill/>
        </p:spPr>
        <p:txBody>
          <a:bodyPr wrap="square" rtlCol="0">
            <a:spAutoFit/>
          </a:bodyPr>
          <a:lstStyle/>
          <a:p>
            <a:pPr>
              <a:lnSpc>
                <a:spcPts val="3300"/>
              </a:lnSpc>
            </a:pPr>
            <a:r>
              <a:rPr lang="en-GB" sz="3200" b="1" dirty="0">
                <a:solidFill>
                  <a:srgbClr val="1C2E39"/>
                </a:solidFill>
                <a:latin typeface="Tahoma" panose="020B0604030504040204" pitchFamily="34" charset="0"/>
                <a:ea typeface="Tahoma" panose="020B0604030504040204" pitchFamily="34" charset="0"/>
                <a:cs typeface="Tahoma" panose="020B0604030504040204" pitchFamily="34" charset="0"/>
              </a:rPr>
              <a:t>Guiding </a:t>
            </a:r>
          </a:p>
          <a:p>
            <a:pPr>
              <a:lnSpc>
                <a:spcPts val="3300"/>
              </a:lnSpc>
            </a:pPr>
            <a:r>
              <a:rPr lang="en-GB" sz="3200" b="1" dirty="0">
                <a:solidFill>
                  <a:srgbClr val="1C2E39"/>
                </a:solidFill>
                <a:latin typeface="Tahoma" panose="020B0604030504040204" pitchFamily="34" charset="0"/>
                <a:ea typeface="Tahoma" panose="020B0604030504040204" pitchFamily="34" charset="0"/>
                <a:cs typeface="Tahoma" panose="020B0604030504040204" pitchFamily="34" charset="0"/>
              </a:rPr>
              <a:t>customers </a:t>
            </a:r>
          </a:p>
          <a:p>
            <a:pPr>
              <a:lnSpc>
                <a:spcPts val="3300"/>
              </a:lnSpc>
            </a:pPr>
            <a:r>
              <a:rPr lang="en-GB" sz="3200" b="1" dirty="0">
                <a:solidFill>
                  <a:srgbClr val="1C2E39"/>
                </a:solidFill>
                <a:latin typeface="Tahoma" panose="020B0604030504040204" pitchFamily="34" charset="0"/>
                <a:ea typeface="Tahoma" panose="020B0604030504040204" pitchFamily="34" charset="0"/>
                <a:cs typeface="Tahoma" panose="020B0604030504040204" pitchFamily="34" charset="0"/>
              </a:rPr>
              <a:t>to net-zero</a:t>
            </a:r>
          </a:p>
          <a:p>
            <a:endParaRPr lang="en-GB" sz="1600" dirty="0">
              <a:solidFill>
                <a:srgbClr val="1C2E39"/>
              </a:solidFill>
              <a:latin typeface="Tahoma" panose="020B0604030504040204" pitchFamily="34" charset="0"/>
              <a:ea typeface="Tahoma" panose="020B0604030504040204" pitchFamily="34" charset="0"/>
              <a:cs typeface="Tahoma" panose="020B0604030504040204" pitchFamily="34" charset="0"/>
            </a:endParaRPr>
          </a:p>
          <a:p>
            <a:r>
              <a:rPr lang="en-GB" sz="1600" dirty="0">
                <a:solidFill>
                  <a:srgbClr val="1C2E39"/>
                </a:solidFill>
                <a:latin typeface="Tahoma" panose="020B0604030504040204" pitchFamily="34" charset="0"/>
                <a:ea typeface="Tahoma" panose="020B0604030504040204" pitchFamily="34" charset="0"/>
                <a:cs typeface="Tahoma" panose="020B0604030504040204" pitchFamily="34" charset="0"/>
              </a:rPr>
              <a:t>We are constantly adapting to make sure our focus on a sustainable future is at the forefront of our strategy. </a:t>
            </a:r>
          </a:p>
          <a:p>
            <a:endParaRPr lang="en-GB" sz="1600" dirty="0">
              <a:solidFill>
                <a:srgbClr val="1C2E39"/>
              </a:solidFill>
              <a:latin typeface="Tahoma" panose="020B0604030504040204" pitchFamily="34" charset="0"/>
              <a:ea typeface="Tahoma" panose="020B0604030504040204" pitchFamily="34" charset="0"/>
              <a:cs typeface="Tahoma" panose="020B0604030504040204" pitchFamily="34" charset="0"/>
            </a:endParaRPr>
          </a:p>
          <a:p>
            <a:r>
              <a:rPr lang="en-GB" sz="1200" dirty="0">
                <a:latin typeface="Tahoma" panose="020B0604030504040204" pitchFamily="34" charset="0"/>
                <a:ea typeface="Tahoma" panose="020B0604030504040204" pitchFamily="34" charset="0"/>
                <a:cs typeface="Tahoma" panose="020B0604030504040204" pitchFamily="34" charset="0"/>
              </a:rPr>
              <a:t>We are committed to ensuring that our success also brings long-term social and economic benefits to the communities</a:t>
            </a:r>
            <a:br>
              <a:rPr lang="en-GB" sz="1200" dirty="0">
                <a:latin typeface="Tahoma" panose="020B0604030504040204" pitchFamily="34" charset="0"/>
                <a:ea typeface="Tahoma" panose="020B0604030504040204" pitchFamily="34" charset="0"/>
                <a:cs typeface="Tahoma" panose="020B0604030504040204" pitchFamily="34" charset="0"/>
              </a:rPr>
            </a:br>
            <a:r>
              <a:rPr lang="en-GB" sz="1200" dirty="0">
                <a:latin typeface="Tahoma" panose="020B0604030504040204" pitchFamily="34" charset="0"/>
                <a:ea typeface="Tahoma" panose="020B0604030504040204" pitchFamily="34" charset="0"/>
                <a:cs typeface="Tahoma" panose="020B0604030504040204" pitchFamily="34" charset="0"/>
              </a:rPr>
              <a:t>and countries where we operate.</a:t>
            </a:r>
          </a:p>
          <a:p>
            <a:pPr>
              <a:lnSpc>
                <a:spcPts val="900"/>
              </a:lnSpc>
            </a:pPr>
            <a:r>
              <a:rPr lang="en-GB" sz="1200" dirty="0">
                <a:latin typeface="Tahoma" panose="020B0604030504040204" pitchFamily="34" charset="0"/>
                <a:ea typeface="Tahoma" panose="020B0604030504040204" pitchFamily="34" charset="0"/>
                <a:cs typeface="Tahoma" panose="020B0604030504040204" pitchFamily="34" charset="0"/>
              </a:rPr>
              <a:t>   </a:t>
            </a:r>
          </a:p>
          <a:p>
            <a:r>
              <a:rPr lang="en-GB" sz="1200" dirty="0">
                <a:latin typeface="Tahoma" panose="020B0604030504040204" pitchFamily="34" charset="0"/>
                <a:ea typeface="Tahoma" panose="020B0604030504040204" pitchFamily="34" charset="0"/>
                <a:cs typeface="Tahoma" panose="020B0604030504040204" pitchFamily="34" charset="0"/>
              </a:rPr>
              <a:t>We’d be delighted to speak to you about your future energy needs.</a:t>
            </a:r>
          </a:p>
          <a:p>
            <a:endParaRPr lang="en-GB" sz="1400" dirty="0">
              <a:solidFill>
                <a:srgbClr val="1C2E39"/>
              </a:solidFill>
              <a:latin typeface="Tahoma" panose="020B0604030504040204" pitchFamily="34" charset="0"/>
              <a:ea typeface="Tahoma" panose="020B0604030504040204" pitchFamily="34" charset="0"/>
              <a:cs typeface="Tahoma" panose="020B0604030504040204" pitchFamily="34" charset="0"/>
            </a:endParaRPr>
          </a:p>
          <a:p>
            <a:r>
              <a:rPr lang="en-GB" sz="1100" b="1" dirty="0">
                <a:latin typeface="Tahoma" panose="020B0604030504040204" pitchFamily="34" charset="0"/>
                <a:ea typeface="Tahoma" panose="020B0604030504040204" pitchFamily="34" charset="0"/>
                <a:cs typeface="Tahoma" panose="020B0604030504040204" pitchFamily="34" charset="0"/>
              </a:rPr>
              <a:t>Contact us on 1800 808 109.</a:t>
            </a:r>
            <a:endPar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10" name="Rectangle 9">
            <a:extLst>
              <a:ext uri="{FF2B5EF4-FFF2-40B4-BE49-F238E27FC236}">
                <a16:creationId xmlns:a16="http://schemas.microsoft.com/office/drawing/2014/main" id="{A5E28F28-759B-E0A2-BC9D-95A17CAFE6B8}"/>
              </a:ext>
            </a:extLst>
          </p:cNvPr>
          <p:cNvSpPr/>
          <p:nvPr/>
        </p:nvSpPr>
        <p:spPr>
          <a:xfrm>
            <a:off x="11265808" y="2374107"/>
            <a:ext cx="3346450" cy="4013994"/>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lIns="288000" tIns="0" rIns="252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Aggreko, we want to help our customers fully realise the potential it brings to the future of energy and the new landscape it’s forging.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1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 the choices available to achieve reliable sustainable power projects increasing and changing rapidly, you’ll want to take advantage of smarter ones that maximise the different technologies and fuels available – and that’s exactly what Aggreko can offer.</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1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We will work alongside you to provide a tailored solution, no matter what stage of the Energy Transition you are at – driven by our commitment to create better energy solutions together</a:t>
            </a:r>
            <a:r>
              <a:rPr kumimoji="0" lang="en-GB" sz="1100" u="none" strike="noStrike" kern="1200" cap="none" spc="0" normalizeH="0" baseline="0" noProof="0" dirty="0">
                <a:ln>
                  <a:noFill/>
                </a:ln>
                <a:solidFill>
                  <a:prstClr val="black"/>
                </a:solidFill>
                <a:effectLst/>
                <a:uLnTx/>
                <a:uFillTx/>
                <a:latin typeface="Tahoma" panose="020B0604030504040204" pitchFamily="34" charset="0"/>
              </a:rPr>
              <a:t>.</a:t>
            </a:r>
          </a:p>
        </p:txBody>
      </p:sp>
      <p:sp>
        <p:nvSpPr>
          <p:cNvPr id="11" name="TextBox 10">
            <a:extLst>
              <a:ext uri="{FF2B5EF4-FFF2-40B4-BE49-F238E27FC236}">
                <a16:creationId xmlns:a16="http://schemas.microsoft.com/office/drawing/2014/main" id="{4A5F0CCB-3E86-BEAA-CC81-BC4379F3B8A6}"/>
              </a:ext>
            </a:extLst>
          </p:cNvPr>
          <p:cNvSpPr txBox="1"/>
          <p:nvPr/>
        </p:nvSpPr>
        <p:spPr>
          <a:xfrm>
            <a:off x="12960351" y="8130721"/>
            <a:ext cx="1799483" cy="1810304"/>
          </a:xfrm>
          <a:prstGeom prst="rect">
            <a:avLst/>
          </a:prstGeom>
          <a:noFill/>
        </p:spPr>
        <p:txBody>
          <a:bodyPr wrap="square" rtlCol="0">
            <a:spAutoFit/>
          </a:bodyPr>
          <a:lstStyle/>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Because we are the only global provider of flexible energy solutions and services, you’ll receive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the same high standards from us regardless of where your mine or project is located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around the world.</a:t>
            </a:r>
            <a:endParaRPr lang="en-GB" sz="1400" dirty="0">
              <a:latin typeface="Tahoma" panose="020B0604030504040204" pitchFamily="34" charset="0"/>
              <a:ea typeface="Tahoma" panose="020B0604030504040204" pitchFamily="34" charset="0"/>
              <a:cs typeface="Tahoma" panose="020B0604030504040204" pitchFamily="34" charset="0"/>
            </a:endParaRPr>
          </a:p>
        </p:txBody>
      </p:sp>
      <p:pic>
        <p:nvPicPr>
          <p:cNvPr id="14" name="Picture 13">
            <a:extLst>
              <a:ext uri="{FF2B5EF4-FFF2-40B4-BE49-F238E27FC236}">
                <a16:creationId xmlns:a16="http://schemas.microsoft.com/office/drawing/2014/main" id="{5DC6AEE9-AAF1-531C-7532-E80E1A2AE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148895"/>
            <a:ext cx="922300" cy="922300"/>
          </a:xfrm>
          <a:prstGeom prst="rect">
            <a:avLst/>
          </a:prstGeom>
        </p:spPr>
      </p:pic>
      <p:sp>
        <p:nvSpPr>
          <p:cNvPr id="17" name="TextBox 16">
            <a:extLst>
              <a:ext uri="{FF2B5EF4-FFF2-40B4-BE49-F238E27FC236}">
                <a16:creationId xmlns:a16="http://schemas.microsoft.com/office/drawing/2014/main" id="{9C7FDF01-53D3-F06F-54B0-785EFFB4AF29}"/>
              </a:ext>
            </a:extLst>
          </p:cNvPr>
          <p:cNvSpPr txBox="1"/>
          <p:nvPr/>
        </p:nvSpPr>
        <p:spPr>
          <a:xfrm>
            <a:off x="12960350" y="371475"/>
            <a:ext cx="1799484" cy="238128"/>
          </a:xfrm>
          <a:prstGeom prst="rect">
            <a:avLst/>
          </a:prstGeom>
          <a:noFill/>
        </p:spPr>
        <p:txBody>
          <a:bodyPr wrap="square" rtlCol="0">
            <a:spAutoFit/>
          </a:bodyPr>
          <a:lstStyle/>
          <a:p>
            <a:pPr algn="r"/>
            <a:r>
              <a:rPr lang="en-GB" sz="900" b="1" spc="300" dirty="0">
                <a:latin typeface="Franklin Gothic Demi" panose="020B0603020102020204" pitchFamily="34" charset="0"/>
              </a:rPr>
              <a:t>LONG-TERM POWER</a:t>
            </a:r>
          </a:p>
        </p:txBody>
      </p:sp>
      <p:cxnSp>
        <p:nvCxnSpPr>
          <p:cNvPr id="19" name="Straight Connector 18">
            <a:extLst>
              <a:ext uri="{FF2B5EF4-FFF2-40B4-BE49-F238E27FC236}">
                <a16:creationId xmlns:a16="http://schemas.microsoft.com/office/drawing/2014/main" id="{FB7E839B-5BDB-32C0-C9F9-1D7F830E7E3D}"/>
              </a:ext>
            </a:extLst>
          </p:cNvPr>
          <p:cNvCxnSpPr>
            <a:cxnSpLocks/>
          </p:cNvCxnSpPr>
          <p:nvPr/>
        </p:nvCxnSpPr>
        <p:spPr>
          <a:xfrm>
            <a:off x="13086413" y="609603"/>
            <a:ext cx="1525845" cy="0"/>
          </a:xfrm>
          <a:prstGeom prst="line">
            <a:avLst/>
          </a:prstGeom>
          <a:ln w="25400">
            <a:solidFill>
              <a:srgbClr val="F26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816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6064220-B93D-974C-96D8-A99FD9A0E75E}"/>
              </a:ext>
            </a:extLst>
          </p:cNvPr>
          <p:cNvPicPr>
            <a:picLocks noChangeAspect="1"/>
          </p:cNvPicPr>
          <p:nvPr/>
        </p:nvPicPr>
        <p:blipFill rotWithShape="1">
          <a:blip r:embed="rId2">
            <a:extLst>
              <a:ext uri="{28A0092B-C50C-407E-A947-70E740481C1C}">
                <a14:useLocalDpi xmlns:a14="http://schemas.microsoft.com/office/drawing/2010/main" val="0"/>
              </a:ext>
            </a:extLst>
          </a:blip>
          <a:srcRect l="150" r="130"/>
          <a:stretch/>
        </p:blipFill>
        <p:spPr>
          <a:xfrm>
            <a:off x="4291012" y="0"/>
            <a:ext cx="5736289" cy="10691813"/>
          </a:xfrm>
          <a:prstGeom prst="rect">
            <a:avLst/>
          </a:prstGeom>
        </p:spPr>
      </p:pic>
      <p:sp>
        <p:nvSpPr>
          <p:cNvPr id="19" name="Rectangle 18">
            <a:extLst>
              <a:ext uri="{FF2B5EF4-FFF2-40B4-BE49-F238E27FC236}">
                <a16:creationId xmlns:a16="http://schemas.microsoft.com/office/drawing/2014/main" id="{3D5662D8-02E3-57C7-5FBF-08EC0019BF9A}"/>
              </a:ext>
            </a:extLst>
          </p:cNvPr>
          <p:cNvSpPr/>
          <p:nvPr/>
        </p:nvSpPr>
        <p:spPr>
          <a:xfrm>
            <a:off x="0" y="6305549"/>
            <a:ext cx="4291013" cy="4386263"/>
          </a:xfrm>
          <a:prstGeom prst="rect">
            <a:avLst/>
          </a:prstGeom>
          <a:solidFill>
            <a:srgbClr val="3845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A114530-E6E0-A3E9-E0EF-C3F7A8E867A8}"/>
              </a:ext>
            </a:extLst>
          </p:cNvPr>
          <p:cNvSpPr>
            <a:spLocks noGrp="1"/>
          </p:cNvSpPr>
          <p:nvPr>
            <p:ph type="sldNum" sz="quarter" idx="12"/>
          </p:nvPr>
        </p:nvSpPr>
        <p:spPr/>
        <p:txBody>
          <a:bodyPr/>
          <a:lstStyle/>
          <a:p>
            <a:fld id="{D820F4B2-F1D7-483F-BB88-6232A6AE082A}" type="slidenum">
              <a:rPr lang="en-GB" smtClean="0"/>
              <a:t>3</a:t>
            </a:fld>
            <a:endParaRPr lang="en-GB"/>
          </a:p>
        </p:txBody>
      </p:sp>
      <p:sp>
        <p:nvSpPr>
          <p:cNvPr id="7" name="TextBox 6">
            <a:extLst>
              <a:ext uri="{FF2B5EF4-FFF2-40B4-BE49-F238E27FC236}">
                <a16:creationId xmlns:a16="http://schemas.microsoft.com/office/drawing/2014/main" id="{B5E3EBF7-FC36-753A-76E7-2832AAFEAE91}"/>
              </a:ext>
            </a:extLst>
          </p:cNvPr>
          <p:cNvSpPr txBox="1"/>
          <p:nvPr/>
        </p:nvSpPr>
        <p:spPr>
          <a:xfrm>
            <a:off x="13315097" y="432959"/>
            <a:ext cx="1474046" cy="369332"/>
          </a:xfrm>
          <a:prstGeom prst="rect">
            <a:avLst/>
          </a:prstGeom>
          <a:noFill/>
        </p:spPr>
        <p:txBody>
          <a:bodyPr wrap="square" rtlCol="0">
            <a:spAutoFit/>
          </a:bodyPr>
          <a:lstStyle/>
          <a:p>
            <a:r>
              <a:rPr lang="en-GB" sz="900" b="1" spc="300" dirty="0">
                <a:latin typeface="Franklin Gothic Demi" panose="020B0603020102020204" pitchFamily="34" charset="0"/>
              </a:rPr>
              <a:t>LONG-TERM POWER</a:t>
            </a:r>
          </a:p>
        </p:txBody>
      </p:sp>
      <p:cxnSp>
        <p:nvCxnSpPr>
          <p:cNvPr id="8" name="Straight Connector 7">
            <a:extLst>
              <a:ext uri="{FF2B5EF4-FFF2-40B4-BE49-F238E27FC236}">
                <a16:creationId xmlns:a16="http://schemas.microsoft.com/office/drawing/2014/main" id="{993E15AC-633E-8C34-675F-8EAF2009FC0B}"/>
              </a:ext>
            </a:extLst>
          </p:cNvPr>
          <p:cNvCxnSpPr/>
          <p:nvPr/>
        </p:nvCxnSpPr>
        <p:spPr>
          <a:xfrm>
            <a:off x="13413522" y="671087"/>
            <a:ext cx="1228045" cy="0"/>
          </a:xfrm>
          <a:prstGeom prst="line">
            <a:avLst/>
          </a:prstGeom>
          <a:ln w="25400">
            <a:solidFill>
              <a:srgbClr val="F2683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E93F604-621A-B427-76F8-B4CCA0992DB2}"/>
              </a:ext>
            </a:extLst>
          </p:cNvPr>
          <p:cNvSpPr txBox="1"/>
          <p:nvPr/>
        </p:nvSpPr>
        <p:spPr>
          <a:xfrm>
            <a:off x="828431" y="1328643"/>
            <a:ext cx="2786549" cy="515526"/>
          </a:xfrm>
          <a:prstGeom prst="rect">
            <a:avLst/>
          </a:prstGeom>
          <a:noFill/>
        </p:spPr>
        <p:txBody>
          <a:bodyPr wrap="square" rtlCol="0">
            <a:spAutoFit/>
          </a:bodyPr>
          <a:lstStyle/>
          <a:p>
            <a:pPr>
              <a:lnSpc>
                <a:spcPts val="3300"/>
              </a:lnSpc>
            </a:pPr>
            <a:r>
              <a:rPr lang="en-GB" sz="3200" b="1" dirty="0">
                <a:solidFill>
                  <a:srgbClr val="1C2E39"/>
                </a:solidFill>
                <a:latin typeface="Tahoma" panose="020B0604030504040204" pitchFamily="34" charset="0"/>
                <a:ea typeface="Tahoma" panose="020B0604030504040204" pitchFamily="34" charset="0"/>
                <a:cs typeface="Tahoma" panose="020B0604030504040204" pitchFamily="34" charset="0"/>
              </a:rPr>
              <a:t>Our</a:t>
            </a: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3200" b="1" dirty="0">
                <a:solidFill>
                  <a:srgbClr val="F26838"/>
                </a:solidFill>
                <a:latin typeface="Tahoma" panose="020B0604030504040204" pitchFamily="34" charset="0"/>
                <a:ea typeface="Tahoma" panose="020B0604030504040204" pitchFamily="34" charset="0"/>
                <a:cs typeface="Tahoma" panose="020B0604030504040204" pitchFamily="34" charset="0"/>
              </a:rPr>
              <a:t>reach</a:t>
            </a:r>
          </a:p>
        </p:txBody>
      </p:sp>
      <p:sp>
        <p:nvSpPr>
          <p:cNvPr id="10" name="TextBox 9">
            <a:extLst>
              <a:ext uri="{FF2B5EF4-FFF2-40B4-BE49-F238E27FC236}">
                <a16:creationId xmlns:a16="http://schemas.microsoft.com/office/drawing/2014/main" id="{82CAAB84-0582-58CF-9083-70334E9D6948}"/>
              </a:ext>
            </a:extLst>
          </p:cNvPr>
          <p:cNvSpPr txBox="1"/>
          <p:nvPr/>
        </p:nvSpPr>
        <p:spPr>
          <a:xfrm>
            <a:off x="828430" y="2004918"/>
            <a:ext cx="2972287" cy="2062103"/>
          </a:xfrm>
          <a:prstGeom prst="rect">
            <a:avLst/>
          </a:prstGeom>
          <a:noFill/>
        </p:spPr>
        <p:txBody>
          <a:bodyPr wrap="square" rtlCol="0">
            <a:spAutoFit/>
          </a:bodyPr>
          <a:lstStyle/>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Aggreko is the global leader for temporary mobile modular power, temperature control </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and energy services</a:t>
            </a:r>
            <a:b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br>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with 204 locations</a:t>
            </a:r>
            <a:b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br>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world-wide, across</a:t>
            </a:r>
            <a:b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br>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more than 80 countries. </a:t>
            </a:r>
          </a:p>
        </p:txBody>
      </p:sp>
      <p:sp>
        <p:nvSpPr>
          <p:cNvPr id="11" name="TextBox 10">
            <a:extLst>
              <a:ext uri="{FF2B5EF4-FFF2-40B4-BE49-F238E27FC236}">
                <a16:creationId xmlns:a16="http://schemas.microsoft.com/office/drawing/2014/main" id="{1D1348DE-8645-A268-C510-CBDDB214881E}"/>
              </a:ext>
            </a:extLst>
          </p:cNvPr>
          <p:cNvSpPr txBox="1"/>
          <p:nvPr/>
        </p:nvSpPr>
        <p:spPr>
          <a:xfrm>
            <a:off x="828430" y="4157573"/>
            <a:ext cx="2972287" cy="1612044"/>
          </a:xfrm>
          <a:prstGeom prst="rect">
            <a:avLst/>
          </a:prstGeom>
          <a:noFill/>
        </p:spPr>
        <p:txBody>
          <a:bodyPr wrap="square" rtlCol="0">
            <a:spAutoFit/>
          </a:bodyPr>
          <a:lstStyle/>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Our company was founded in 1962</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and has continually been at the forefront</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of innovation and the latest technology</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for energy services.</a:t>
            </a:r>
          </a:p>
          <a:p>
            <a:pPr>
              <a:lnSpc>
                <a:spcPts val="1500"/>
              </a:lnSpc>
            </a:pPr>
            <a:endParaRPr lang="en-GB" sz="11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We work with a clear commitment to safety, diversity and inclusion, health and well-being and human rights wherever we go.</a:t>
            </a:r>
            <a:endPar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D677F00F-F00C-A560-BF66-9A4AACBF93EF}"/>
              </a:ext>
            </a:extLst>
          </p:cNvPr>
          <p:cNvSpPr txBox="1"/>
          <p:nvPr/>
        </p:nvSpPr>
        <p:spPr>
          <a:xfrm>
            <a:off x="10777898" y="4869455"/>
            <a:ext cx="3153505" cy="515526"/>
          </a:xfrm>
          <a:prstGeom prst="rect">
            <a:avLst/>
          </a:prstGeom>
          <a:noFill/>
        </p:spPr>
        <p:txBody>
          <a:bodyPr wrap="square" rtlCol="0">
            <a:spAutoFit/>
          </a:bodyPr>
          <a:lstStyle/>
          <a:p>
            <a:pPr>
              <a:lnSpc>
                <a:spcPts val="3300"/>
              </a:lnSpc>
            </a:pPr>
            <a:r>
              <a:rPr lang="en-GB" sz="3200" b="1" dirty="0">
                <a:solidFill>
                  <a:srgbClr val="1C2E39"/>
                </a:solidFill>
                <a:latin typeface="Tahoma" panose="020B0604030504040204" pitchFamily="34" charset="0"/>
                <a:ea typeface="Tahoma" panose="020B0604030504040204" pitchFamily="34" charset="0"/>
                <a:cs typeface="Tahoma" panose="020B0604030504040204" pitchFamily="34" charset="0"/>
              </a:rPr>
              <a:t>Our</a:t>
            </a:r>
            <a:r>
              <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GB" sz="3200" b="1" dirty="0">
                <a:solidFill>
                  <a:srgbClr val="F26838"/>
                </a:solidFill>
                <a:latin typeface="Tahoma" panose="020B0604030504040204" pitchFamily="34" charset="0"/>
                <a:ea typeface="Tahoma" panose="020B0604030504040204" pitchFamily="34" charset="0"/>
                <a:cs typeface="Tahoma" panose="020B0604030504040204" pitchFamily="34" charset="0"/>
              </a:rPr>
              <a:t>solutions</a:t>
            </a:r>
          </a:p>
        </p:txBody>
      </p:sp>
      <p:sp>
        <p:nvSpPr>
          <p:cNvPr id="13" name="TextBox 12">
            <a:extLst>
              <a:ext uri="{FF2B5EF4-FFF2-40B4-BE49-F238E27FC236}">
                <a16:creationId xmlns:a16="http://schemas.microsoft.com/office/drawing/2014/main" id="{F1C9C206-9320-DAFD-CB7D-4201F95EF401}"/>
              </a:ext>
            </a:extLst>
          </p:cNvPr>
          <p:cNvSpPr txBox="1"/>
          <p:nvPr/>
        </p:nvSpPr>
        <p:spPr>
          <a:xfrm>
            <a:off x="10777897" y="5545730"/>
            <a:ext cx="3981937" cy="2062103"/>
          </a:xfrm>
          <a:prstGeom prst="rect">
            <a:avLst/>
          </a:prstGeom>
          <a:noFill/>
        </p:spPr>
        <p:txBody>
          <a:bodyPr wrap="square" rtlCol="0">
            <a:spAutoFit/>
          </a:bodyPr>
          <a:lstStyle/>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Acquiring an uninterruptible </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power source is a challenge </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for mines or remote projects, </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however Aggreko’s solutions </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are superior, providing safe and </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stable energy particularly in </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areas where there is limited or </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no access to mains power or gas.</a:t>
            </a:r>
          </a:p>
        </p:txBody>
      </p:sp>
      <p:sp>
        <p:nvSpPr>
          <p:cNvPr id="14" name="TextBox 13">
            <a:extLst>
              <a:ext uri="{FF2B5EF4-FFF2-40B4-BE49-F238E27FC236}">
                <a16:creationId xmlns:a16="http://schemas.microsoft.com/office/drawing/2014/main" id="{96DB3FE4-254D-20C5-71A0-C38AF7E7BB2C}"/>
              </a:ext>
            </a:extLst>
          </p:cNvPr>
          <p:cNvSpPr txBox="1"/>
          <p:nvPr/>
        </p:nvSpPr>
        <p:spPr>
          <a:xfrm>
            <a:off x="10777897" y="7698385"/>
            <a:ext cx="3903783" cy="2189125"/>
          </a:xfrm>
          <a:prstGeom prst="rect">
            <a:avLst/>
          </a:prstGeom>
          <a:noFill/>
        </p:spPr>
        <p:txBody>
          <a:bodyPr wrap="square" rtlCol="0">
            <a:spAutoFit/>
          </a:bodyPr>
          <a:lstStyle/>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Solutions are also supported by our company’s</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24/7 remote monitoring, and maintenance is</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performed as and when needed. Additionally,</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we can draw on a global team of experienced</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engineers to creatively solve unique challenges</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staff face in remote locations.</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Our batteries and generators are modular,</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moveable and can be scaled up or down to</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meet demand. Best of all, as we upgrade our</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technology, we upgrade yours too. </a:t>
            </a:r>
            <a:endPar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82B7016A-E714-95B7-1B62-9601356C1D9C}"/>
              </a:ext>
            </a:extLst>
          </p:cNvPr>
          <p:cNvSpPr txBox="1"/>
          <p:nvPr/>
        </p:nvSpPr>
        <p:spPr>
          <a:xfrm>
            <a:off x="828430" y="8114673"/>
            <a:ext cx="2972287" cy="2092881"/>
          </a:xfrm>
          <a:prstGeom prst="rect">
            <a:avLst/>
          </a:prstGeom>
          <a:noFill/>
        </p:spPr>
        <p:txBody>
          <a:bodyPr wrap="square" rtlCol="0">
            <a:spAutoFit/>
          </a:bodyPr>
          <a:lstStyle/>
          <a:p>
            <a:r>
              <a:rPr lang="en-GB" sz="1850" b="1" dirty="0">
                <a:solidFill>
                  <a:schemeClr val="bg1"/>
                </a:solidFill>
                <a:latin typeface="Tahoma" panose="020B0604030504040204" pitchFamily="34" charset="0"/>
                <a:ea typeface="Tahoma" panose="020B0604030504040204" pitchFamily="34" charset="0"/>
                <a:cs typeface="Tahoma" panose="020B0604030504040204" pitchFamily="34" charset="0"/>
              </a:rPr>
              <a:t>We have more than </a:t>
            </a:r>
          </a:p>
          <a:p>
            <a:r>
              <a:rPr lang="en-GB" sz="5600" b="1" dirty="0">
                <a:solidFill>
                  <a:srgbClr val="F26838"/>
                </a:solidFill>
                <a:latin typeface="Tahoma" panose="020B0604030504040204" pitchFamily="34" charset="0"/>
                <a:ea typeface="Tahoma" panose="020B0604030504040204" pitchFamily="34" charset="0"/>
                <a:cs typeface="Tahoma" panose="020B0604030504040204" pitchFamily="34" charset="0"/>
              </a:rPr>
              <a:t>6,000</a:t>
            </a:r>
          </a:p>
          <a:p>
            <a:r>
              <a:rPr lang="en-GB" sz="1850" b="1" dirty="0">
                <a:solidFill>
                  <a:schemeClr val="bg1"/>
                </a:solidFill>
                <a:latin typeface="Tahoma" panose="020B0604030504040204" pitchFamily="34" charset="0"/>
                <a:ea typeface="Tahoma" panose="020B0604030504040204" pitchFamily="34" charset="0"/>
                <a:cs typeface="Tahoma" panose="020B0604030504040204" pitchFamily="34" charset="0"/>
              </a:rPr>
              <a:t>staff world-wide, with </a:t>
            </a:r>
          </a:p>
          <a:p>
            <a:r>
              <a:rPr lang="en-GB" sz="1850" b="1" dirty="0">
                <a:solidFill>
                  <a:schemeClr val="bg1"/>
                </a:solidFill>
                <a:latin typeface="Tahoma" panose="020B0604030504040204" pitchFamily="34" charset="0"/>
                <a:ea typeface="Tahoma" panose="020B0604030504040204" pitchFamily="34" charset="0"/>
                <a:cs typeface="Tahoma" panose="020B0604030504040204" pitchFamily="34" charset="0"/>
              </a:rPr>
              <a:t>staff readily able to </a:t>
            </a:r>
          </a:p>
          <a:p>
            <a:r>
              <a:rPr lang="en-GB" sz="1850" b="1" dirty="0">
                <a:solidFill>
                  <a:schemeClr val="bg1"/>
                </a:solidFill>
                <a:latin typeface="Tahoma" panose="020B0604030504040204" pitchFamily="34" charset="0"/>
                <a:ea typeface="Tahoma" panose="020B0604030504040204" pitchFamily="34" charset="0"/>
                <a:cs typeface="Tahoma" panose="020B0604030504040204" pitchFamily="34" charset="0"/>
              </a:rPr>
              <a:t>assist when needed. </a:t>
            </a:r>
          </a:p>
        </p:txBody>
      </p:sp>
      <p:pic>
        <p:nvPicPr>
          <p:cNvPr id="17" name="Picture 16">
            <a:extLst>
              <a:ext uri="{FF2B5EF4-FFF2-40B4-BE49-F238E27FC236}">
                <a16:creationId xmlns:a16="http://schemas.microsoft.com/office/drawing/2014/main" id="{8C4C5BE4-9D48-DBC8-4048-A6782436CE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767" y="6969611"/>
            <a:ext cx="950680" cy="950680"/>
          </a:xfrm>
          <a:prstGeom prst="rect">
            <a:avLst/>
          </a:prstGeom>
        </p:spPr>
      </p:pic>
      <p:pic>
        <p:nvPicPr>
          <p:cNvPr id="23" name="Picture 22">
            <a:extLst>
              <a:ext uri="{FF2B5EF4-FFF2-40B4-BE49-F238E27FC236}">
                <a16:creationId xmlns:a16="http://schemas.microsoft.com/office/drawing/2014/main" id="{949AD66B-AA8F-0899-BF93-286218FC80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27301" y="-1"/>
            <a:ext cx="5106337" cy="4432301"/>
          </a:xfrm>
          <a:prstGeom prst="rect">
            <a:avLst/>
          </a:prstGeom>
        </p:spPr>
      </p:pic>
    </p:spTree>
    <p:extLst>
      <p:ext uri="{BB962C8B-B14F-4D97-AF65-F5344CB8AC3E}">
        <p14:creationId xmlns:p14="http://schemas.microsoft.com/office/powerpoint/2010/main" val="9634925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D99E0C4-1CC6-C798-D3EB-26C6F7187577}"/>
              </a:ext>
            </a:extLst>
          </p:cNvPr>
          <p:cNvSpPr/>
          <p:nvPr/>
        </p:nvSpPr>
        <p:spPr>
          <a:xfrm>
            <a:off x="11383380" y="1"/>
            <a:ext cx="3735970" cy="6275530"/>
          </a:xfrm>
          <a:prstGeom prst="rect">
            <a:avLst/>
          </a:prstGeom>
          <a:solidFill>
            <a:srgbClr val="1C2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1264A5F-42B6-117D-7452-FA6141F43AA8}"/>
              </a:ext>
            </a:extLst>
          </p:cNvPr>
          <p:cNvSpPr/>
          <p:nvPr/>
        </p:nvSpPr>
        <p:spPr>
          <a:xfrm>
            <a:off x="-2223" y="3557588"/>
            <a:ext cx="7582632" cy="3552824"/>
          </a:xfrm>
          <a:prstGeom prst="rect">
            <a:avLst/>
          </a:prstGeom>
          <a:solidFill>
            <a:srgbClr val="E6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62B6BB3A-8391-A478-8E79-6982AD54C109}"/>
              </a:ext>
            </a:extLst>
          </p:cNvPr>
          <p:cNvSpPr/>
          <p:nvPr/>
        </p:nvSpPr>
        <p:spPr>
          <a:xfrm>
            <a:off x="4076700" y="0"/>
            <a:ext cx="3845032" cy="3557588"/>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A114530-E6E0-A3E9-E0EF-C3F7A8E867A8}"/>
              </a:ext>
            </a:extLst>
          </p:cNvPr>
          <p:cNvSpPr>
            <a:spLocks noGrp="1"/>
          </p:cNvSpPr>
          <p:nvPr>
            <p:ph type="sldNum" sz="quarter" idx="12"/>
          </p:nvPr>
        </p:nvSpPr>
        <p:spPr/>
        <p:txBody>
          <a:bodyPr/>
          <a:lstStyle/>
          <a:p>
            <a:fld id="{D820F4B2-F1D7-483F-BB88-6232A6AE082A}" type="slidenum">
              <a:rPr lang="en-GB" smtClean="0"/>
              <a:t>4</a:t>
            </a:fld>
            <a:endParaRPr lang="en-GB" dirty="0"/>
          </a:p>
        </p:txBody>
      </p:sp>
      <p:sp>
        <p:nvSpPr>
          <p:cNvPr id="18" name="TextBox 17">
            <a:extLst>
              <a:ext uri="{FF2B5EF4-FFF2-40B4-BE49-F238E27FC236}">
                <a16:creationId xmlns:a16="http://schemas.microsoft.com/office/drawing/2014/main" id="{3B5E7E3E-2FB5-F676-310E-BE38D169900A}"/>
              </a:ext>
            </a:extLst>
          </p:cNvPr>
          <p:cNvSpPr txBox="1"/>
          <p:nvPr/>
        </p:nvSpPr>
        <p:spPr>
          <a:xfrm>
            <a:off x="922217" y="805012"/>
            <a:ext cx="2786549" cy="1361911"/>
          </a:xfrm>
          <a:prstGeom prst="rect">
            <a:avLst/>
          </a:prstGeom>
          <a:noFill/>
        </p:spPr>
        <p:txBody>
          <a:bodyPr wrap="square" rtlCol="0">
            <a:spAutoFit/>
          </a:bodyPr>
          <a:lstStyle/>
          <a:p>
            <a:pPr>
              <a:lnSpc>
                <a:spcPts val="3300"/>
              </a:lnSpc>
            </a:pPr>
            <a:r>
              <a:rPr lang="en-GB" sz="3200" b="1" dirty="0">
                <a:solidFill>
                  <a:srgbClr val="F26838"/>
                </a:solidFill>
                <a:latin typeface="Tahoma" panose="020B0604030504040204" pitchFamily="34" charset="0"/>
                <a:ea typeface="Tahoma" panose="020B0604030504040204" pitchFamily="34" charset="0"/>
                <a:cs typeface="Tahoma" panose="020B0604030504040204" pitchFamily="34" charset="0"/>
              </a:rPr>
              <a:t>Hybrid </a:t>
            </a:r>
            <a:r>
              <a:rPr lang="en-GB" sz="3200" b="1" dirty="0">
                <a:solidFill>
                  <a:srgbClr val="1C2E39"/>
                </a:solidFill>
                <a:latin typeface="Tahoma" panose="020B0604030504040204" pitchFamily="34" charset="0"/>
                <a:ea typeface="Tahoma" panose="020B0604030504040204" pitchFamily="34" charset="0"/>
                <a:cs typeface="Tahoma" panose="020B0604030504040204" pitchFamily="34" charset="0"/>
              </a:rPr>
              <a:t>power plants</a:t>
            </a:r>
          </a:p>
        </p:txBody>
      </p:sp>
      <p:sp>
        <p:nvSpPr>
          <p:cNvPr id="20" name="TextBox 19">
            <a:extLst>
              <a:ext uri="{FF2B5EF4-FFF2-40B4-BE49-F238E27FC236}">
                <a16:creationId xmlns:a16="http://schemas.microsoft.com/office/drawing/2014/main" id="{4C08CCFC-1DB4-2181-C4EA-B05504B3E648}"/>
              </a:ext>
            </a:extLst>
          </p:cNvPr>
          <p:cNvSpPr txBox="1"/>
          <p:nvPr/>
        </p:nvSpPr>
        <p:spPr>
          <a:xfrm>
            <a:off x="922218" y="2266251"/>
            <a:ext cx="2877995" cy="1040862"/>
          </a:xfrm>
          <a:prstGeom prst="rect">
            <a:avLst/>
          </a:prstGeom>
          <a:noFill/>
        </p:spPr>
        <p:txBody>
          <a:bodyPr wrap="square" rtlCol="0">
            <a:spAutoFit/>
          </a:bodyPr>
          <a:lstStyle/>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When it comes to power, one way the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mining, oil and gas, and utilities sectors  can improve efficiency and bottom lines massively is through the implementation  of hybrid power.</a:t>
            </a:r>
            <a:endPar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22" name="TextBox 21">
            <a:extLst>
              <a:ext uri="{FF2B5EF4-FFF2-40B4-BE49-F238E27FC236}">
                <a16:creationId xmlns:a16="http://schemas.microsoft.com/office/drawing/2014/main" id="{07A758DF-00EF-6738-144B-3047A5D02FDC}"/>
              </a:ext>
            </a:extLst>
          </p:cNvPr>
          <p:cNvSpPr txBox="1"/>
          <p:nvPr/>
        </p:nvSpPr>
        <p:spPr>
          <a:xfrm>
            <a:off x="845039" y="3881056"/>
            <a:ext cx="6463321" cy="2958567"/>
          </a:xfrm>
          <a:prstGeom prst="rect">
            <a:avLst/>
          </a:prstGeom>
          <a:noFill/>
        </p:spPr>
        <p:txBody>
          <a:bodyPr wrap="square" numCol="2" rtlCol="0">
            <a:spAutoFit/>
          </a:bodyPr>
          <a:lstStyle/>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As operations continue to decentralise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from the power grid, finding innovative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ways to keep costs and emissions in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check is an ongoing challenge.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Hybrid power plants combine the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advantages of renewable energy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(such as wind, hydro power, solar)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and battery storage with the reliability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of thermal generators.</a:t>
            </a:r>
          </a:p>
          <a:p>
            <a:pPr>
              <a:lnSpc>
                <a:spcPts val="1500"/>
              </a:lnSpc>
            </a:pPr>
            <a:endParaRPr lang="en-GB" sz="11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Our battery storage system gives you</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greater power quality and resilience. </a:t>
            </a:r>
          </a:p>
          <a:p>
            <a:pPr>
              <a:lnSpc>
                <a:spcPts val="1500"/>
              </a:lnSpc>
            </a:pPr>
            <a:endParaRPr lang="en-GB" sz="1100" dirty="0">
              <a:latin typeface="Tahoma" panose="020B0604030504040204" pitchFamily="34" charset="0"/>
              <a:ea typeface="Tahoma" panose="020B0604030504040204" pitchFamily="34" charset="0"/>
              <a:cs typeface="Tahoma" panose="020B0604030504040204" pitchFamily="34" charset="0"/>
            </a:endParaRPr>
          </a:p>
          <a:p>
            <a:pPr>
              <a:lnSpc>
                <a:spcPts val="1500"/>
              </a:lnSpc>
            </a:pPr>
            <a:endParaRPr lang="en-GB" sz="1100" dirty="0">
              <a:latin typeface="Tahoma" panose="020B0604030504040204" pitchFamily="34" charset="0"/>
              <a:ea typeface="Tahoma" panose="020B0604030504040204" pitchFamily="34" charset="0"/>
              <a:cs typeface="Tahoma" panose="020B0604030504040204" pitchFamily="34" charset="0"/>
            </a:endParaRPr>
          </a:p>
          <a:p>
            <a:pPr>
              <a:lnSpc>
                <a:spcPts val="1500"/>
              </a:lnSpc>
            </a:pPr>
            <a:endParaRPr lang="en-GB" sz="11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It also delivers savings to your project,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by improving the overall plant efficiency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and thereby reducing fuel consumption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and carbon emissions. Our hybrid solution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will provide your site with the dependable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energy your productivity hinges on –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while your costs and carbon footprint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will shrink in the process. </a:t>
            </a:r>
          </a:p>
          <a:p>
            <a:pPr>
              <a:lnSpc>
                <a:spcPts val="1500"/>
              </a:lnSpc>
            </a:pPr>
            <a:endParaRPr lang="en-GB" sz="11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It’s fast to deliver and set up – and it’s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all bundled into a single contract.</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The innovative plants deliver efficient,</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reliable power that result in a significant</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reduction of greenhouse gas emissions</a:t>
            </a:r>
          </a:p>
        </p:txBody>
      </p:sp>
      <p:sp>
        <p:nvSpPr>
          <p:cNvPr id="26" name="TextBox 25">
            <a:extLst>
              <a:ext uri="{FF2B5EF4-FFF2-40B4-BE49-F238E27FC236}">
                <a16:creationId xmlns:a16="http://schemas.microsoft.com/office/drawing/2014/main" id="{F3334AD2-F880-E18E-8DC6-CFAF5D9B160F}"/>
              </a:ext>
            </a:extLst>
          </p:cNvPr>
          <p:cNvSpPr txBox="1"/>
          <p:nvPr/>
        </p:nvSpPr>
        <p:spPr>
          <a:xfrm>
            <a:off x="11798230" y="1068173"/>
            <a:ext cx="2990913" cy="4310988"/>
          </a:xfrm>
          <a:prstGeom prst="rect">
            <a:avLst/>
          </a:prstGeom>
          <a:noFill/>
        </p:spPr>
        <p:txBody>
          <a:bodyPr wrap="square" rtlCol="0">
            <a:spAutoFit/>
          </a:bodyPr>
          <a:lstStyle/>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We start by working with you to find </a:t>
            </a:r>
          </a:p>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the best location for your power plant. </a:t>
            </a:r>
          </a:p>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We consider environmental and local </a:t>
            </a:r>
          </a:p>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regulations and create detailed plans, </a:t>
            </a:r>
          </a:p>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including 3D modelling of the proposed </a:t>
            </a:r>
          </a:p>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site. We can take care of civil works, </a:t>
            </a:r>
          </a:p>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if needed – which include levelling </a:t>
            </a:r>
          </a:p>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the ground, building roads, putting </a:t>
            </a:r>
          </a:p>
          <a:p>
            <a:pPr>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in drainage and laying fuel lines. We:</a:t>
            </a:r>
          </a:p>
          <a:p>
            <a:pPr>
              <a:lnSpc>
                <a:spcPts val="1500"/>
              </a:lnSpc>
            </a:pP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lnSpc>
                <a:spcPts val="1500"/>
              </a:lnSpc>
              <a:buClr>
                <a:srgbClr val="F26838"/>
              </a:buClr>
              <a:buFont typeface="Wingdings" panose="05000000000000000000" pitchFamily="2" charset="2"/>
              <a:buChar char="§"/>
            </a:pPr>
            <a:endParaRPr lang="en-GB" sz="110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marL="171450" indent="-171450">
              <a:lnSpc>
                <a:spcPts val="1500"/>
              </a:lnSpc>
              <a:buClr>
                <a:srgbClr val="F26838"/>
              </a:buClr>
              <a:buFont typeface="Wingdings" panose="05000000000000000000" pitchFamily="2" charset="2"/>
              <a:buChar char="§"/>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Supply generators, transformers and switch gear</a:t>
            </a:r>
          </a:p>
          <a:p>
            <a:pPr marL="171450" indent="-171450">
              <a:lnSpc>
                <a:spcPts val="1500"/>
              </a:lnSpc>
              <a:buClr>
                <a:srgbClr val="F26838"/>
              </a:buClr>
              <a:buFont typeface="Wingdings" panose="05000000000000000000" pitchFamily="2" charset="2"/>
              <a:buChar char="§"/>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Provide fuel management systems,</a:t>
            </a:r>
            <a:b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fuel tanks, monitor fuel levels and schedule deliveries</a:t>
            </a:r>
          </a:p>
          <a:p>
            <a:pPr marL="171450" indent="-171450">
              <a:lnSpc>
                <a:spcPts val="1500"/>
              </a:lnSpc>
              <a:buClr>
                <a:srgbClr val="F26838"/>
              </a:buClr>
              <a:buFont typeface="Wingdings" panose="05000000000000000000" pitchFamily="2" charset="2"/>
              <a:buChar char="§"/>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Supply control rooms, operated 24/7</a:t>
            </a:r>
            <a:b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b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by our experienced plant technicians</a:t>
            </a:r>
          </a:p>
          <a:p>
            <a:pPr marL="171450" indent="-171450">
              <a:lnSpc>
                <a:spcPts val="1500"/>
              </a:lnSpc>
              <a:buClr>
                <a:srgbClr val="F26838"/>
              </a:buClr>
              <a:buFont typeface="Wingdings" panose="05000000000000000000" pitchFamily="2" charset="2"/>
              <a:buChar char="§"/>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Supply high-voltage and low-voltage power cables</a:t>
            </a:r>
          </a:p>
          <a:p>
            <a:pPr marL="171450" indent="-171450">
              <a:lnSpc>
                <a:spcPts val="1500"/>
              </a:lnSpc>
              <a:buClr>
                <a:srgbClr val="F26838"/>
              </a:buClr>
              <a:buFont typeface="Wingdings" panose="05000000000000000000" pitchFamily="2" charset="2"/>
              <a:buChar char="§"/>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Provide safety management practices</a:t>
            </a:r>
          </a:p>
          <a:p>
            <a:pPr marL="171450" indent="-171450">
              <a:lnSpc>
                <a:spcPts val="1500"/>
              </a:lnSpc>
              <a:buClr>
                <a:srgbClr val="F26838"/>
              </a:buClr>
              <a:buFont typeface="Wingdings" panose="05000000000000000000" pitchFamily="2" charset="2"/>
              <a:buChar char="§"/>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to keep workers safe</a:t>
            </a:r>
            <a:endParaRPr lang="en-GB" sz="11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8A50AF8E-336C-8D7A-85AD-79AADB4C6E43}"/>
              </a:ext>
            </a:extLst>
          </p:cNvPr>
          <p:cNvSpPr txBox="1"/>
          <p:nvPr/>
        </p:nvSpPr>
        <p:spPr>
          <a:xfrm>
            <a:off x="7999319" y="7054679"/>
            <a:ext cx="6463321" cy="2964466"/>
          </a:xfrm>
          <a:prstGeom prst="rect">
            <a:avLst/>
          </a:prstGeom>
          <a:noFill/>
        </p:spPr>
        <p:txBody>
          <a:bodyPr wrap="square" numCol="2" rtlCol="0">
            <a:spAutoFit/>
          </a:bodyPr>
          <a:lstStyle/>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As supply needs change, we can scale up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or down on both installed capacity and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fuel contracts.</a:t>
            </a:r>
          </a:p>
          <a:p>
            <a:pPr>
              <a:lnSpc>
                <a:spcPts val="1500"/>
              </a:lnSpc>
            </a:pPr>
            <a:endParaRPr lang="en-GB" sz="11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Being the one power supplier, we provide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the in-house engineering and technical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support, which reduces administration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and provides higher service levels, quicker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responses, and problem resolution.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We can train local people to run the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temporary or long-term power station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until it is not needed anymore, and then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proceed to decommission the equipment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and remove it from your site. </a:t>
            </a:r>
          </a:p>
          <a:p>
            <a:pPr>
              <a:lnSpc>
                <a:spcPts val="1500"/>
              </a:lnSpc>
            </a:pPr>
            <a:endParaRPr lang="en-GB" sz="11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Our robust design practises ensure that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the power plant will deliver power reliably.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Any size power source from 20 </a:t>
            </a:r>
            <a:r>
              <a:rPr lang="en-GB" sz="1100" dirty="0" err="1">
                <a:latin typeface="Tahoma" panose="020B0604030504040204" pitchFamily="34" charset="0"/>
                <a:ea typeface="Tahoma" panose="020B0604030504040204" pitchFamily="34" charset="0"/>
                <a:cs typeface="Tahoma" panose="020B0604030504040204" pitchFamily="34" charset="0"/>
              </a:rPr>
              <a:t>kVa</a:t>
            </a:r>
            <a:r>
              <a:rPr lang="en-GB" sz="1100" dirty="0">
                <a:latin typeface="Tahoma" panose="020B0604030504040204" pitchFamily="34" charset="0"/>
                <a:ea typeface="Tahoma" panose="020B0604030504040204" pitchFamily="34" charset="0"/>
                <a:cs typeface="Tahoma" panose="020B0604030504040204" pitchFamily="34" charset="0"/>
              </a:rPr>
              <a:t> to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250MW is available as and when needed.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This scalable solution matches capacity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with the demand to ensure the plant runs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at maximum efficiency giving you maximum</a:t>
            </a:r>
            <a:br>
              <a:rPr lang="en-GB" sz="1100" dirty="0">
                <a:latin typeface="Tahoma" panose="020B0604030504040204" pitchFamily="34" charset="0"/>
                <a:ea typeface="Tahoma" panose="020B0604030504040204" pitchFamily="34" charset="0"/>
                <a:cs typeface="Tahoma" panose="020B0604030504040204" pitchFamily="34" charset="0"/>
              </a:rPr>
            </a:br>
            <a:r>
              <a:rPr lang="en-GB" sz="1100" dirty="0">
                <a:latin typeface="Tahoma" panose="020B0604030504040204" pitchFamily="34" charset="0"/>
                <a:ea typeface="Tahoma" panose="020B0604030504040204" pitchFamily="34" charset="0"/>
                <a:cs typeface="Tahoma" panose="020B0604030504040204" pitchFamily="34" charset="0"/>
              </a:rPr>
              <a:t>return on the investment. </a:t>
            </a:r>
          </a:p>
          <a:p>
            <a:pPr>
              <a:lnSpc>
                <a:spcPts val="1500"/>
              </a:lnSpc>
            </a:pPr>
            <a:endParaRPr lang="en-GB" sz="1100" dirty="0">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We can supply diesel or gas generators,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renewables, or a combination of all, to power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the plant and equipment and we can adapt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the fuel type at minimal cost giving you the </a:t>
            </a:r>
          </a:p>
          <a:p>
            <a:pPr>
              <a:lnSpc>
                <a:spcPts val="1500"/>
              </a:lnSpc>
            </a:pPr>
            <a:r>
              <a:rPr lang="en-GB" sz="1100" dirty="0">
                <a:latin typeface="Tahoma" panose="020B0604030504040204" pitchFamily="34" charset="0"/>
                <a:ea typeface="Tahoma" panose="020B0604030504040204" pitchFamily="34" charset="0"/>
                <a:cs typeface="Tahoma" panose="020B0604030504040204" pitchFamily="34" charset="0"/>
              </a:rPr>
              <a:t>lowest cost fuel option.</a:t>
            </a:r>
            <a:endPar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28" name="TextBox 27">
            <a:extLst>
              <a:ext uri="{FF2B5EF4-FFF2-40B4-BE49-F238E27FC236}">
                <a16:creationId xmlns:a16="http://schemas.microsoft.com/office/drawing/2014/main" id="{8C5B985A-F217-F167-3E13-696558DD46B4}"/>
              </a:ext>
            </a:extLst>
          </p:cNvPr>
          <p:cNvSpPr txBox="1"/>
          <p:nvPr/>
        </p:nvSpPr>
        <p:spPr>
          <a:xfrm>
            <a:off x="7999319" y="6744307"/>
            <a:ext cx="4106956" cy="271421"/>
          </a:xfrm>
          <a:prstGeom prst="rect">
            <a:avLst/>
          </a:prstGeom>
          <a:noFill/>
        </p:spPr>
        <p:txBody>
          <a:bodyPr wrap="square" rtlCol="0">
            <a:spAutoFit/>
          </a:bodyPr>
          <a:lstStyle/>
          <a:p>
            <a:pPr>
              <a:lnSpc>
                <a:spcPts val="1500"/>
              </a:lnSpc>
            </a:pPr>
            <a:r>
              <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rPr>
              <a:t>Installation, maintenance and decommissioning</a:t>
            </a:r>
          </a:p>
        </p:txBody>
      </p:sp>
      <p:sp>
        <p:nvSpPr>
          <p:cNvPr id="5" name="TextBox 4">
            <a:extLst>
              <a:ext uri="{FF2B5EF4-FFF2-40B4-BE49-F238E27FC236}">
                <a16:creationId xmlns:a16="http://schemas.microsoft.com/office/drawing/2014/main" id="{F474EE5D-AB21-7549-847C-6EAEF9545058}"/>
              </a:ext>
            </a:extLst>
          </p:cNvPr>
          <p:cNvSpPr txBox="1"/>
          <p:nvPr/>
        </p:nvSpPr>
        <p:spPr>
          <a:xfrm>
            <a:off x="4439138" y="953477"/>
            <a:ext cx="2946400" cy="2454031"/>
          </a:xfrm>
          <a:prstGeom prst="rect">
            <a:avLst/>
          </a:prstGeom>
          <a:noFill/>
        </p:spPr>
        <p:txBody>
          <a:bodyPr wrap="square" rtlCol="0">
            <a:spAutoFit/>
          </a:bodyPr>
          <a:lstStyle/>
          <a:p>
            <a:endParaRPr lang="en-GB" dirty="0"/>
          </a:p>
        </p:txBody>
      </p:sp>
      <p:sp>
        <p:nvSpPr>
          <p:cNvPr id="6" name="TextBox 5">
            <a:extLst>
              <a:ext uri="{FF2B5EF4-FFF2-40B4-BE49-F238E27FC236}">
                <a16:creationId xmlns:a16="http://schemas.microsoft.com/office/drawing/2014/main" id="{329BEAC7-031E-08E3-F6FB-51729565EC48}"/>
              </a:ext>
            </a:extLst>
          </p:cNvPr>
          <p:cNvSpPr txBox="1"/>
          <p:nvPr/>
        </p:nvSpPr>
        <p:spPr>
          <a:xfrm>
            <a:off x="4490231" y="1091033"/>
            <a:ext cx="2990913" cy="2143087"/>
          </a:xfrm>
          <a:prstGeom prst="rect">
            <a:avLst/>
          </a:prstGeom>
          <a:noFill/>
        </p:spPr>
        <p:txBody>
          <a:bodyPr wrap="square" rtlCol="0">
            <a:spAutoFit/>
          </a:bodyPr>
          <a:lstStyle/>
          <a:p>
            <a:r>
              <a:rPr lang="en-GB" sz="1100" b="1" dirty="0">
                <a:solidFill>
                  <a:schemeClr val="bg1"/>
                </a:solidFill>
                <a:latin typeface="Tahoma" panose="020B0604030504040204" pitchFamily="34" charset="0"/>
                <a:ea typeface="Tahoma" panose="020B0604030504040204" pitchFamily="34" charset="0"/>
                <a:cs typeface="Tahoma" panose="020B0604030504040204" pitchFamily="34" charset="0"/>
              </a:rPr>
              <a:t>Benefits of hybrid systems</a:t>
            </a:r>
          </a:p>
          <a:p>
            <a:pPr>
              <a:lnSpc>
                <a:spcPts val="900"/>
              </a:lnSpc>
            </a:pPr>
            <a:r>
              <a:rPr lang="en-GB" sz="11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marL="171450" indent="-171450">
              <a:lnSpc>
                <a:spcPts val="2000"/>
              </a:lnSpc>
              <a:buSzPct val="126000"/>
              <a:buFont typeface="Wingdings" panose="05000000000000000000" pitchFamily="2" charset="2"/>
              <a:buChar char="§"/>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Introduce renewable power as viable</a:t>
            </a:r>
          </a:p>
          <a:p>
            <a:pPr marL="171450" indent="-171450">
              <a:lnSpc>
                <a:spcPts val="2000"/>
              </a:lnSpc>
              <a:buSzPct val="126000"/>
              <a:buFont typeface="Wingdings" panose="05000000000000000000" pitchFamily="2" charset="2"/>
              <a:buChar char="§"/>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Low cost of energy</a:t>
            </a:r>
          </a:p>
          <a:p>
            <a:pPr marL="171450" indent="-171450">
              <a:lnSpc>
                <a:spcPts val="2000"/>
              </a:lnSpc>
              <a:buSzPct val="126000"/>
              <a:buFont typeface="Wingdings" panose="05000000000000000000" pitchFamily="2" charset="2"/>
              <a:buChar char="§"/>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No fuel costs</a:t>
            </a:r>
          </a:p>
          <a:p>
            <a:pPr marL="171450" indent="-171450">
              <a:lnSpc>
                <a:spcPts val="2000"/>
              </a:lnSpc>
              <a:buSzPct val="126000"/>
              <a:buFont typeface="Wingdings" panose="05000000000000000000" pitchFamily="2" charset="2"/>
              <a:buChar char="§"/>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Low O&amp;M costs</a:t>
            </a:r>
          </a:p>
          <a:p>
            <a:pPr marL="171450" indent="-171450">
              <a:lnSpc>
                <a:spcPts val="2000"/>
              </a:lnSpc>
              <a:buSzPct val="126000"/>
              <a:buFont typeface="Wingdings" panose="05000000000000000000" pitchFamily="2" charset="2"/>
              <a:buChar char="§"/>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Flexible service life</a:t>
            </a:r>
          </a:p>
          <a:p>
            <a:pPr marL="171450" indent="-171450">
              <a:lnSpc>
                <a:spcPts val="2000"/>
              </a:lnSpc>
              <a:buSzPct val="126000"/>
              <a:buFont typeface="Wingdings" panose="05000000000000000000" pitchFamily="2" charset="2"/>
              <a:buChar char="§"/>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Reduced emissions</a:t>
            </a:r>
          </a:p>
          <a:p>
            <a:pPr marL="171450" indent="-171450">
              <a:lnSpc>
                <a:spcPts val="2000"/>
              </a:lnSpc>
              <a:buSzPct val="126000"/>
              <a:buFont typeface="Wingdings" panose="05000000000000000000" pitchFamily="2" charset="2"/>
              <a:buChar char="§"/>
            </a:pPr>
            <a:r>
              <a:rPr lang="en-GB" sz="1050" dirty="0">
                <a:solidFill>
                  <a:schemeClr val="bg1"/>
                </a:solidFill>
                <a:latin typeface="Tahoma" panose="020B0604030504040204" pitchFamily="34" charset="0"/>
                <a:ea typeface="Tahoma" panose="020B0604030504040204" pitchFamily="34" charset="0"/>
                <a:cs typeface="Tahoma" panose="020B0604030504040204" pitchFamily="34" charset="0"/>
              </a:rPr>
              <a:t>Supporting ESG targets </a:t>
            </a:r>
          </a:p>
        </p:txBody>
      </p:sp>
      <p:pic>
        <p:nvPicPr>
          <p:cNvPr id="32" name="Picture 31">
            <a:extLst>
              <a:ext uri="{FF2B5EF4-FFF2-40B4-BE49-F238E27FC236}">
                <a16:creationId xmlns:a16="http://schemas.microsoft.com/office/drawing/2014/main" id="{80C45FE5-58EE-A778-5707-A885B40269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089285"/>
            <a:ext cx="7574915" cy="3602528"/>
          </a:xfrm>
          <a:prstGeom prst="rect">
            <a:avLst/>
          </a:prstGeom>
        </p:spPr>
      </p:pic>
      <p:pic>
        <p:nvPicPr>
          <p:cNvPr id="34" name="Picture 33">
            <a:extLst>
              <a:ext uri="{FF2B5EF4-FFF2-40B4-BE49-F238E27FC236}">
                <a16:creationId xmlns:a16="http://schemas.microsoft.com/office/drawing/2014/main" id="{1E33B642-2033-6AE2-4450-E2ED4C36F3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0409" y="1"/>
            <a:ext cx="3802971" cy="6275530"/>
          </a:xfrm>
          <a:prstGeom prst="rect">
            <a:avLst/>
          </a:prstGeom>
        </p:spPr>
      </p:pic>
      <p:sp>
        <p:nvSpPr>
          <p:cNvPr id="19" name="TextBox 18">
            <a:extLst>
              <a:ext uri="{FF2B5EF4-FFF2-40B4-BE49-F238E27FC236}">
                <a16:creationId xmlns:a16="http://schemas.microsoft.com/office/drawing/2014/main" id="{8C98D911-BA7A-B8E6-0894-78818CA172E9}"/>
              </a:ext>
            </a:extLst>
          </p:cNvPr>
          <p:cNvSpPr txBox="1"/>
          <p:nvPr/>
        </p:nvSpPr>
        <p:spPr>
          <a:xfrm>
            <a:off x="12960350" y="371475"/>
            <a:ext cx="1799484" cy="238128"/>
          </a:xfrm>
          <a:prstGeom prst="rect">
            <a:avLst/>
          </a:prstGeom>
          <a:noFill/>
        </p:spPr>
        <p:txBody>
          <a:bodyPr wrap="square" rtlCol="0">
            <a:spAutoFit/>
          </a:bodyPr>
          <a:lstStyle/>
          <a:p>
            <a:pPr algn="r"/>
            <a:r>
              <a:rPr lang="en-GB" sz="900" b="1" spc="300" dirty="0">
                <a:solidFill>
                  <a:schemeClr val="bg1"/>
                </a:solidFill>
                <a:latin typeface="Franklin Gothic Demi" panose="020B0603020102020204" pitchFamily="34" charset="0"/>
              </a:rPr>
              <a:t>LONG-TERM POWER</a:t>
            </a:r>
          </a:p>
        </p:txBody>
      </p:sp>
      <p:cxnSp>
        <p:nvCxnSpPr>
          <p:cNvPr id="2" name="Straight Connector 1">
            <a:extLst>
              <a:ext uri="{FF2B5EF4-FFF2-40B4-BE49-F238E27FC236}">
                <a16:creationId xmlns:a16="http://schemas.microsoft.com/office/drawing/2014/main" id="{11270190-0F50-4123-A50B-8E436070355A}"/>
              </a:ext>
            </a:extLst>
          </p:cNvPr>
          <p:cNvCxnSpPr>
            <a:cxnSpLocks/>
          </p:cNvCxnSpPr>
          <p:nvPr/>
        </p:nvCxnSpPr>
        <p:spPr>
          <a:xfrm>
            <a:off x="13086413" y="609603"/>
            <a:ext cx="1525845" cy="0"/>
          </a:xfrm>
          <a:prstGeom prst="line">
            <a:avLst/>
          </a:prstGeom>
          <a:ln w="25400">
            <a:solidFill>
              <a:srgbClr val="F26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0500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7C5E218-CAF8-3235-96DF-881D578014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91375"/>
            <a:ext cx="7598635" cy="3500438"/>
          </a:xfrm>
          <a:prstGeom prst="rect">
            <a:avLst/>
          </a:prstGeom>
        </p:spPr>
      </p:pic>
      <p:sp>
        <p:nvSpPr>
          <p:cNvPr id="12" name="Rectangle 11">
            <a:extLst>
              <a:ext uri="{FF2B5EF4-FFF2-40B4-BE49-F238E27FC236}">
                <a16:creationId xmlns:a16="http://schemas.microsoft.com/office/drawing/2014/main" id="{245B2F80-B972-5E6A-BB66-40389AB76DF1}"/>
              </a:ext>
            </a:extLst>
          </p:cNvPr>
          <p:cNvSpPr/>
          <p:nvPr/>
        </p:nvSpPr>
        <p:spPr>
          <a:xfrm>
            <a:off x="4020483" y="0"/>
            <a:ext cx="3532505" cy="7191375"/>
          </a:xfrm>
          <a:prstGeom prst="rect">
            <a:avLst/>
          </a:prstGeom>
          <a:solidFill>
            <a:srgbClr val="E6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834596DC-AF3D-8AC9-34DC-1A50C98F1505}"/>
              </a:ext>
            </a:extLst>
          </p:cNvPr>
          <p:cNvSpPr txBox="1"/>
          <p:nvPr/>
        </p:nvSpPr>
        <p:spPr>
          <a:xfrm>
            <a:off x="663653" y="723201"/>
            <a:ext cx="3181153" cy="938719"/>
          </a:xfrm>
          <a:prstGeom prst="rect">
            <a:avLst/>
          </a:prstGeom>
          <a:noFill/>
        </p:spPr>
        <p:txBody>
          <a:bodyPr wrap="square" rtlCol="0">
            <a:spAutoFit/>
          </a:bodyPr>
          <a:lstStyle/>
          <a:p>
            <a:pPr>
              <a:lnSpc>
                <a:spcPts val="3300"/>
              </a:lnSpc>
            </a:pPr>
            <a:r>
              <a:rPr lang="en-GB" sz="3200" b="1" dirty="0">
                <a:solidFill>
                  <a:srgbClr val="F26838"/>
                </a:solidFill>
                <a:latin typeface="Tahoma" panose="020B0604030504040204" pitchFamily="34" charset="0"/>
                <a:ea typeface="Tahoma" panose="020B0604030504040204" pitchFamily="34" charset="0"/>
                <a:cs typeface="Tahoma" panose="020B0604030504040204" pitchFamily="34" charset="0"/>
              </a:rPr>
              <a:t>Virtual gas </a:t>
            </a:r>
          </a:p>
          <a:p>
            <a:pPr>
              <a:lnSpc>
                <a:spcPts val="3300"/>
              </a:lnSpc>
            </a:pPr>
            <a:r>
              <a:rPr lang="en-GB" sz="3200" b="1" dirty="0">
                <a:solidFill>
                  <a:srgbClr val="1C2E39"/>
                </a:solidFill>
                <a:latin typeface="Tahoma" panose="020B0604030504040204" pitchFamily="34" charset="0"/>
                <a:ea typeface="Tahoma" panose="020B0604030504040204" pitchFamily="34" charset="0"/>
                <a:cs typeface="Tahoma" panose="020B0604030504040204" pitchFamily="34" charset="0"/>
              </a:rPr>
              <a:t>power plants</a:t>
            </a:r>
          </a:p>
        </p:txBody>
      </p:sp>
      <p:sp>
        <p:nvSpPr>
          <p:cNvPr id="25" name="TextBox 24">
            <a:extLst>
              <a:ext uri="{FF2B5EF4-FFF2-40B4-BE49-F238E27FC236}">
                <a16:creationId xmlns:a16="http://schemas.microsoft.com/office/drawing/2014/main" id="{E510A507-D4F3-06F8-54F5-98963A89B135}"/>
              </a:ext>
            </a:extLst>
          </p:cNvPr>
          <p:cNvSpPr txBox="1"/>
          <p:nvPr/>
        </p:nvSpPr>
        <p:spPr>
          <a:xfrm>
            <a:off x="663653" y="1811868"/>
            <a:ext cx="2956363" cy="2271969"/>
          </a:xfrm>
          <a:prstGeom prst="rect">
            <a:avLst/>
          </a:prstGeom>
          <a:noFill/>
        </p:spPr>
        <p:txBody>
          <a:bodyPr wrap="square" rtlCol="0">
            <a:spAutoFit/>
          </a:bodyPr>
          <a:lstStyle/>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Gas power generation offers a greener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and more cost-effective alternative to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diesel and HFO, however, not every site has an existing gas pipeline they can leverage. Even where a gas pipeline exists, insufficient supply during peak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periods may be an issue hampering your mine production.</a:t>
            </a:r>
          </a:p>
          <a:p>
            <a:pPr>
              <a:lnSpc>
                <a:spcPts val="6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Our virtual gas power plants are the seamless solution that delivers power to you when such challenges arise.</a:t>
            </a:r>
            <a:endPar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a:extLst>
              <a:ext uri="{FF2B5EF4-FFF2-40B4-BE49-F238E27FC236}">
                <a16:creationId xmlns:a16="http://schemas.microsoft.com/office/drawing/2014/main" id="{1ED87494-5B3B-B60B-9143-E59FF5275467}"/>
              </a:ext>
            </a:extLst>
          </p:cNvPr>
          <p:cNvSpPr txBox="1"/>
          <p:nvPr/>
        </p:nvSpPr>
        <p:spPr>
          <a:xfrm>
            <a:off x="663652" y="4228768"/>
            <a:ext cx="2956363" cy="2285241"/>
          </a:xfrm>
          <a:prstGeom prst="rect">
            <a:avLst/>
          </a:prstGeom>
          <a:noFill/>
        </p:spPr>
        <p:txBody>
          <a:bodyPr wrap="square" rtlCol="0">
            <a:spAutoFit/>
          </a:bodyPr>
          <a:lstStyle/>
          <a:p>
            <a:pPr>
              <a:lnSpc>
                <a:spcPts val="1900"/>
              </a:lnSpc>
            </a:pPr>
            <a:r>
              <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rPr>
              <a:t>A virtual pipeline is a substitute for a physical pipeline where gas </a:t>
            </a:r>
          </a:p>
          <a:p>
            <a:pPr>
              <a:lnSpc>
                <a:spcPts val="1900"/>
              </a:lnSpc>
            </a:pPr>
            <a:r>
              <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rPr>
              <a:t>that would typically </a:t>
            </a:r>
          </a:p>
          <a:p>
            <a:pPr>
              <a:lnSpc>
                <a:spcPts val="1900"/>
              </a:lnSpc>
            </a:pPr>
            <a:r>
              <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rPr>
              <a:t>be conveyed through a conventional gas pipeline is instead transported </a:t>
            </a:r>
          </a:p>
          <a:p>
            <a:pPr>
              <a:lnSpc>
                <a:spcPts val="1900"/>
              </a:lnSpc>
            </a:pPr>
            <a:r>
              <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rPr>
              <a:t>as LNG to the point of </a:t>
            </a:r>
          </a:p>
          <a:p>
            <a:pPr>
              <a:lnSpc>
                <a:spcPts val="1900"/>
              </a:lnSpc>
            </a:pPr>
            <a:r>
              <a:rPr lang="en-GB" sz="1600" b="1" dirty="0">
                <a:solidFill>
                  <a:srgbClr val="F26838"/>
                </a:solidFill>
                <a:latin typeface="Tahoma" panose="020B0604030504040204" pitchFamily="34" charset="0"/>
                <a:ea typeface="Tahoma" panose="020B0604030504040204" pitchFamily="34" charset="0"/>
                <a:cs typeface="Tahoma" panose="020B0604030504040204" pitchFamily="34" charset="0"/>
              </a:rPr>
              <a:t>use by sea, road, or rail. </a:t>
            </a:r>
          </a:p>
        </p:txBody>
      </p:sp>
      <p:sp>
        <p:nvSpPr>
          <p:cNvPr id="33" name="TextBox 32">
            <a:extLst>
              <a:ext uri="{FF2B5EF4-FFF2-40B4-BE49-F238E27FC236}">
                <a16:creationId xmlns:a16="http://schemas.microsoft.com/office/drawing/2014/main" id="{423B015C-A6F9-B751-5185-866044455C38}"/>
              </a:ext>
            </a:extLst>
          </p:cNvPr>
          <p:cNvSpPr txBox="1"/>
          <p:nvPr/>
        </p:nvSpPr>
        <p:spPr>
          <a:xfrm>
            <a:off x="4371836" y="723201"/>
            <a:ext cx="2952890" cy="5824223"/>
          </a:xfrm>
          <a:prstGeom prst="rect">
            <a:avLst/>
          </a:prstGeom>
          <a:noFill/>
        </p:spPr>
        <p:txBody>
          <a:bodyPr wrap="square" rtlCol="0">
            <a:spAutoFit/>
          </a:bodyPr>
          <a:lstStyle/>
          <a:p>
            <a:pPr>
              <a:lnSpc>
                <a:spcPts val="1500"/>
              </a:lnSpc>
            </a:pPr>
            <a:r>
              <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rPr>
              <a:t>No gas pipelines</a:t>
            </a:r>
          </a:p>
          <a:p>
            <a:pPr>
              <a:lnSpc>
                <a:spcPts val="600"/>
              </a:lnSpc>
            </a:pPr>
            <a:r>
              <a:rPr lang="en-GB" sz="500" b="1" dirty="0">
                <a:solidFill>
                  <a:srgbClr val="1C2E39"/>
                </a:solidFill>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Where no gas pipeline or grid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connection exists, the LNG or CNG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virtual pipeline enables natural gas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to be used as primary fuel for power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generation using our modular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generators. In addition, an LNG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or CNG virtual pipeline can provide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back-up fuel where natural gas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pipeline capacity is limited.</a:t>
            </a:r>
          </a:p>
          <a:p>
            <a:pPr>
              <a:lnSpc>
                <a:spcPts val="1100"/>
              </a:lnSpc>
            </a:pPr>
            <a:endPar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1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rPr>
              <a:t>For sites that aren’t connected to </a:t>
            </a:r>
          </a:p>
          <a:p>
            <a:pPr>
              <a:lnSpc>
                <a:spcPts val="1500"/>
              </a:lnSpc>
            </a:pPr>
            <a:r>
              <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rPr>
              <a:t>a physical pipeline and looking to </a:t>
            </a:r>
          </a:p>
          <a:p>
            <a:pPr>
              <a:lnSpc>
                <a:spcPts val="1500"/>
              </a:lnSpc>
            </a:pPr>
            <a:r>
              <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rPr>
              <a:t>switch to gas from diesel,</a:t>
            </a: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 the virtual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pipeline model simply imitates their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current supply solution. Diesel, the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virtual pipeline model simply imitates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their current supply solution.</a:t>
            </a:r>
          </a:p>
          <a:p>
            <a:pPr>
              <a:lnSpc>
                <a:spcPts val="1200"/>
              </a:lnSpc>
            </a:pPr>
            <a:endPar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2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rPr>
              <a:t>For users connected to a gas pipe</a:t>
            </a:r>
          </a:p>
          <a:p>
            <a:pPr>
              <a:lnSpc>
                <a:spcPts val="1500"/>
              </a:lnSpc>
            </a:pPr>
            <a:r>
              <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rPr>
              <a:t>line but are looking to supplement </a:t>
            </a:r>
          </a:p>
          <a:p>
            <a:pPr>
              <a:lnSpc>
                <a:spcPts val="1500"/>
              </a:lnSpc>
            </a:pPr>
            <a:r>
              <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rPr>
              <a:t>insufficient or unreliable pipeline </a:t>
            </a:r>
          </a:p>
          <a:p>
            <a:pPr>
              <a:lnSpc>
                <a:spcPts val="1500"/>
              </a:lnSpc>
            </a:pPr>
            <a:r>
              <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rPr>
              <a:t>capacity, </a:t>
            </a: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the virtual power plant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solution has several advantages over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diesel as the system is simply using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stored natural gas to augment pipeline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natural gas and can use the same </a:t>
            </a:r>
          </a:p>
          <a:p>
            <a:pPr>
              <a:lnSpc>
                <a:spcPts val="1500"/>
              </a:lnSpc>
            </a:pPr>
            <a:r>
              <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rPr>
              <a:t>delivery system.</a:t>
            </a:r>
            <a:endPar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96F2C44A-DB25-B7C8-2FE3-D097A0751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5078" y="0"/>
            <a:ext cx="7554272" cy="10691813"/>
          </a:xfrm>
          <a:prstGeom prst="rect">
            <a:avLst/>
          </a:prstGeom>
        </p:spPr>
      </p:pic>
      <p:sp>
        <p:nvSpPr>
          <p:cNvPr id="4" name="Slide Number Placeholder 3">
            <a:extLst>
              <a:ext uri="{FF2B5EF4-FFF2-40B4-BE49-F238E27FC236}">
                <a16:creationId xmlns:a16="http://schemas.microsoft.com/office/drawing/2014/main" id="{9A114530-E6E0-A3E9-E0EF-C3F7A8E867A8}"/>
              </a:ext>
            </a:extLst>
          </p:cNvPr>
          <p:cNvSpPr>
            <a:spLocks noGrp="1"/>
          </p:cNvSpPr>
          <p:nvPr>
            <p:ph type="sldNum" sz="quarter" idx="12"/>
          </p:nvPr>
        </p:nvSpPr>
        <p:spPr/>
        <p:txBody>
          <a:bodyPr/>
          <a:lstStyle/>
          <a:p>
            <a:fld id="{D820F4B2-F1D7-483F-BB88-6232A6AE082A}" type="slidenum">
              <a:rPr lang="en-GB" smtClean="0">
                <a:solidFill>
                  <a:schemeClr val="bg1"/>
                </a:solidFill>
              </a:rPr>
              <a:t>5</a:t>
            </a:fld>
            <a:endParaRPr lang="en-GB">
              <a:solidFill>
                <a:schemeClr val="bg1"/>
              </a:solidFill>
            </a:endParaRPr>
          </a:p>
        </p:txBody>
      </p:sp>
      <p:sp>
        <p:nvSpPr>
          <p:cNvPr id="13" name="TextBox 12">
            <a:extLst>
              <a:ext uri="{FF2B5EF4-FFF2-40B4-BE49-F238E27FC236}">
                <a16:creationId xmlns:a16="http://schemas.microsoft.com/office/drawing/2014/main" id="{C2EABFFA-13B5-82F2-5BB5-BB29E9B2B477}"/>
              </a:ext>
            </a:extLst>
          </p:cNvPr>
          <p:cNvSpPr txBox="1"/>
          <p:nvPr/>
        </p:nvSpPr>
        <p:spPr>
          <a:xfrm>
            <a:off x="12960350" y="371475"/>
            <a:ext cx="1799484" cy="238128"/>
          </a:xfrm>
          <a:prstGeom prst="rect">
            <a:avLst/>
          </a:prstGeom>
          <a:noFill/>
        </p:spPr>
        <p:txBody>
          <a:bodyPr wrap="square" rtlCol="0">
            <a:spAutoFit/>
          </a:bodyPr>
          <a:lstStyle/>
          <a:p>
            <a:pPr algn="r"/>
            <a:r>
              <a:rPr lang="en-GB" sz="900" b="1" spc="300" dirty="0">
                <a:latin typeface="Franklin Gothic Demi" panose="020B0603020102020204" pitchFamily="34" charset="0"/>
              </a:rPr>
              <a:t>LONG-TERM POWER</a:t>
            </a:r>
          </a:p>
        </p:txBody>
      </p:sp>
      <p:cxnSp>
        <p:nvCxnSpPr>
          <p:cNvPr id="2" name="Straight Connector 1">
            <a:extLst>
              <a:ext uri="{FF2B5EF4-FFF2-40B4-BE49-F238E27FC236}">
                <a16:creationId xmlns:a16="http://schemas.microsoft.com/office/drawing/2014/main" id="{ED51042B-4B42-DF98-48F5-33E1A86FB157}"/>
              </a:ext>
            </a:extLst>
          </p:cNvPr>
          <p:cNvCxnSpPr>
            <a:cxnSpLocks/>
          </p:cNvCxnSpPr>
          <p:nvPr/>
        </p:nvCxnSpPr>
        <p:spPr>
          <a:xfrm>
            <a:off x="13086413" y="609603"/>
            <a:ext cx="1525845" cy="0"/>
          </a:xfrm>
          <a:prstGeom prst="line">
            <a:avLst/>
          </a:prstGeom>
          <a:ln w="25400">
            <a:solidFill>
              <a:srgbClr val="F26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989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4DDC2C3-B121-5B0B-59AC-157A617BE13E}"/>
              </a:ext>
            </a:extLst>
          </p:cNvPr>
          <p:cNvSpPr/>
          <p:nvPr/>
        </p:nvSpPr>
        <p:spPr>
          <a:xfrm>
            <a:off x="10655367" y="5132654"/>
            <a:ext cx="4463983" cy="5559159"/>
          </a:xfrm>
          <a:prstGeom prst="rect">
            <a:avLst/>
          </a:prstGeom>
          <a:solidFill>
            <a:srgbClr val="31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a:extLst>
              <a:ext uri="{FF2B5EF4-FFF2-40B4-BE49-F238E27FC236}">
                <a16:creationId xmlns:a16="http://schemas.microsoft.com/office/drawing/2014/main" id="{051AF3DB-D6F2-C10B-38E9-451E1B2B2A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5119350" cy="5344690"/>
          </a:xfrm>
          <a:prstGeom prst="rect">
            <a:avLst/>
          </a:prstGeom>
        </p:spPr>
      </p:pic>
      <p:sp>
        <p:nvSpPr>
          <p:cNvPr id="4" name="Slide Number Placeholder 3">
            <a:extLst>
              <a:ext uri="{FF2B5EF4-FFF2-40B4-BE49-F238E27FC236}">
                <a16:creationId xmlns:a16="http://schemas.microsoft.com/office/drawing/2014/main" id="{9A114530-E6E0-A3E9-E0EF-C3F7A8E867A8}"/>
              </a:ext>
            </a:extLst>
          </p:cNvPr>
          <p:cNvSpPr>
            <a:spLocks noGrp="1"/>
          </p:cNvSpPr>
          <p:nvPr>
            <p:ph type="sldNum" sz="quarter" idx="12"/>
          </p:nvPr>
        </p:nvSpPr>
        <p:spPr/>
        <p:txBody>
          <a:bodyPr/>
          <a:lstStyle/>
          <a:p>
            <a:fld id="{D820F4B2-F1D7-483F-BB88-6232A6AE082A}" type="slidenum">
              <a:rPr lang="en-GB" smtClean="0">
                <a:solidFill>
                  <a:schemeClr val="bg1"/>
                </a:solidFill>
              </a:rPr>
              <a:t>6</a:t>
            </a:fld>
            <a:endParaRPr lang="en-GB">
              <a:solidFill>
                <a:schemeClr val="bg1"/>
              </a:solidFill>
            </a:endParaRPr>
          </a:p>
        </p:txBody>
      </p:sp>
      <p:sp>
        <p:nvSpPr>
          <p:cNvPr id="9" name="TextBox 8">
            <a:extLst>
              <a:ext uri="{FF2B5EF4-FFF2-40B4-BE49-F238E27FC236}">
                <a16:creationId xmlns:a16="http://schemas.microsoft.com/office/drawing/2014/main" id="{150BC8B8-605D-2727-D37F-5788F7D74E52}"/>
              </a:ext>
            </a:extLst>
          </p:cNvPr>
          <p:cNvSpPr txBox="1"/>
          <p:nvPr/>
        </p:nvSpPr>
        <p:spPr>
          <a:xfrm>
            <a:off x="419100" y="2136775"/>
            <a:ext cx="5467350" cy="1400383"/>
          </a:xfrm>
          <a:prstGeom prst="rect">
            <a:avLst/>
          </a:prstGeom>
          <a:noFill/>
        </p:spPr>
        <p:txBody>
          <a:bodyPr wrap="square" rtlCol="0">
            <a:spAutoFit/>
          </a:bodyPr>
          <a:lstStyle/>
          <a:p>
            <a:r>
              <a:rPr lang="en-GB" sz="4250" b="1" dirty="0">
                <a:solidFill>
                  <a:srgbClr val="FFFFFF"/>
                </a:solidFill>
                <a:latin typeface="Tahoma" panose="020B0604030504040204" pitchFamily="34" charset="0"/>
                <a:ea typeface="Tahoma" panose="020B0604030504040204" pitchFamily="34" charset="0"/>
                <a:cs typeface="Tahoma" panose="020B0604030504040204" pitchFamily="34" charset="0"/>
              </a:rPr>
              <a:t>Take a closer look at our products</a:t>
            </a:r>
          </a:p>
        </p:txBody>
      </p:sp>
      <p:sp>
        <p:nvSpPr>
          <p:cNvPr id="10" name="TextBox 9">
            <a:extLst>
              <a:ext uri="{FF2B5EF4-FFF2-40B4-BE49-F238E27FC236}">
                <a16:creationId xmlns:a16="http://schemas.microsoft.com/office/drawing/2014/main" id="{4F132E25-47C6-AB02-7E98-F48A2BFC572D}"/>
              </a:ext>
            </a:extLst>
          </p:cNvPr>
          <p:cNvSpPr txBox="1"/>
          <p:nvPr/>
        </p:nvSpPr>
        <p:spPr>
          <a:xfrm>
            <a:off x="4772025" y="6038850"/>
            <a:ext cx="2413757" cy="3778535"/>
          </a:xfrm>
          <a:prstGeom prst="rect">
            <a:avLst/>
          </a:prstGeom>
          <a:noFill/>
        </p:spPr>
        <p:txBody>
          <a:bodyPr wrap="square" rtlCol="0">
            <a:spAutoFit/>
          </a:bodyPr>
          <a:lstStyle/>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Generators</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(High efficiency </a:t>
            </a:r>
          </a:p>
          <a:p>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diesel and gas) </a:t>
            </a:r>
          </a:p>
          <a:p>
            <a:endPar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Our generators are built in ISO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standard containers, which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means they can be transported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using standard methods – that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saves time and money.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And because we have designed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them in a range of capacities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we can scale our power to your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unique needs, so you get what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you need, how and when you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need it, and if those needs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change, then we can scale our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provision up or down to suit. </a:t>
            </a:r>
            <a:endParaRPr lang="en-GB" sz="1600"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1EC3B305-EF25-1EB3-B31B-C9B10E3DC7E4}"/>
              </a:ext>
            </a:extLst>
          </p:cNvPr>
          <p:cNvSpPr txBox="1"/>
          <p:nvPr/>
        </p:nvSpPr>
        <p:spPr>
          <a:xfrm>
            <a:off x="7888395" y="6592248"/>
            <a:ext cx="2277232" cy="3540008"/>
          </a:xfrm>
          <a:prstGeom prst="rect">
            <a:avLst/>
          </a:prstGeom>
          <a:noFill/>
        </p:spPr>
        <p:txBody>
          <a:bodyPr wrap="square" rtlCol="0">
            <a:spAutoFit/>
          </a:bodyPr>
          <a:lstStyle/>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Our generators run on gas,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diesel or biofuel, as well as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hybrid resources, according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to what you need. </a:t>
            </a:r>
          </a:p>
          <a:p>
            <a:pPr>
              <a:lnSpc>
                <a:spcPts val="1500"/>
              </a:lnSpc>
            </a:pPr>
            <a:endPar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They are sound-attenuated,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available in 50 or 60 Hz and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come with containment bases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that prevent fuel spillage. </a:t>
            </a:r>
          </a:p>
          <a:p>
            <a:pPr>
              <a:lnSpc>
                <a:spcPts val="1500"/>
              </a:lnSpc>
            </a:pPr>
            <a:endPar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We also provide flexible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fuel storage tanks with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environmentally responsible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double-wall construction.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All equipment is fully tested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to ISO standards and safety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measures are built-in to lessen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environmental impact.</a:t>
            </a:r>
            <a:endParaRPr lang="en-GB" sz="1600"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a:extLst>
              <a:ext uri="{FF2B5EF4-FFF2-40B4-BE49-F238E27FC236}">
                <a16:creationId xmlns:a16="http://schemas.microsoft.com/office/drawing/2014/main" id="{DFD85940-AE65-2798-346E-FD14C9E45056}"/>
              </a:ext>
            </a:extLst>
          </p:cNvPr>
          <p:cNvSpPr txBox="1"/>
          <p:nvPr/>
        </p:nvSpPr>
        <p:spPr>
          <a:xfrm>
            <a:off x="11464179" y="7814820"/>
            <a:ext cx="3090021" cy="2015936"/>
          </a:xfrm>
          <a:prstGeom prst="rect">
            <a:avLst/>
          </a:prstGeom>
          <a:noFill/>
        </p:spPr>
        <p:txBody>
          <a:bodyPr wrap="square" rtlCol="0">
            <a:spAutoFit/>
          </a:bodyPr>
          <a:lstStyle/>
          <a:p>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We have the world’s</a:t>
            </a:r>
          </a:p>
          <a:p>
            <a:r>
              <a:rPr lang="en-GB" sz="5300" b="1" dirty="0">
                <a:solidFill>
                  <a:srgbClr val="F26838"/>
                </a:solidFill>
                <a:latin typeface="Tahoma" panose="020B0604030504040204" pitchFamily="34" charset="0"/>
                <a:ea typeface="Tahoma" panose="020B0604030504040204" pitchFamily="34" charset="0"/>
                <a:cs typeface="Tahoma" panose="020B0604030504040204" pitchFamily="34" charset="0"/>
              </a:rPr>
              <a:t>largest</a:t>
            </a:r>
          </a:p>
          <a:p>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fleet of mobile, modular </a:t>
            </a:r>
          </a:p>
          <a:p>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power generation with </a:t>
            </a:r>
          </a:p>
          <a:p>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about 10 GW in our fleet</a:t>
            </a:r>
            <a:endParaRPr lang="en-GB" sz="32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0DF83838-EDCB-874F-3F8C-D5B6578BE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345906"/>
            <a:ext cx="4265351" cy="5345907"/>
          </a:xfrm>
          <a:prstGeom prst="rect">
            <a:avLst/>
          </a:prstGeom>
        </p:spPr>
      </p:pic>
      <p:pic>
        <p:nvPicPr>
          <p:cNvPr id="18" name="Picture 17">
            <a:extLst>
              <a:ext uri="{FF2B5EF4-FFF2-40B4-BE49-F238E27FC236}">
                <a16:creationId xmlns:a16="http://schemas.microsoft.com/office/drawing/2014/main" id="{C7BF47D3-742F-437E-6EF5-D8F2721C5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0263" y="2198831"/>
            <a:ext cx="999986" cy="1253982"/>
          </a:xfrm>
          <a:prstGeom prst="rect">
            <a:avLst/>
          </a:prstGeom>
        </p:spPr>
      </p:pic>
      <p:pic>
        <p:nvPicPr>
          <p:cNvPr id="26" name="Picture 25">
            <a:extLst>
              <a:ext uri="{FF2B5EF4-FFF2-40B4-BE49-F238E27FC236}">
                <a16:creationId xmlns:a16="http://schemas.microsoft.com/office/drawing/2014/main" id="{12BBFB37-19B5-E042-8545-48D44803BF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459416" y="6592248"/>
            <a:ext cx="1085009" cy="1085009"/>
          </a:xfrm>
          <a:prstGeom prst="rect">
            <a:avLst/>
          </a:prstGeom>
        </p:spPr>
      </p:pic>
      <p:sp>
        <p:nvSpPr>
          <p:cNvPr id="16" name="TextBox 15">
            <a:extLst>
              <a:ext uri="{FF2B5EF4-FFF2-40B4-BE49-F238E27FC236}">
                <a16:creationId xmlns:a16="http://schemas.microsoft.com/office/drawing/2014/main" id="{450E4C1A-39B6-1227-03DC-5E8CD070FC74}"/>
              </a:ext>
            </a:extLst>
          </p:cNvPr>
          <p:cNvSpPr txBox="1"/>
          <p:nvPr/>
        </p:nvSpPr>
        <p:spPr>
          <a:xfrm>
            <a:off x="12960350" y="371475"/>
            <a:ext cx="1799484" cy="238128"/>
          </a:xfrm>
          <a:prstGeom prst="rect">
            <a:avLst/>
          </a:prstGeom>
          <a:noFill/>
        </p:spPr>
        <p:txBody>
          <a:bodyPr wrap="square" rtlCol="0">
            <a:spAutoFit/>
          </a:bodyPr>
          <a:lstStyle/>
          <a:p>
            <a:pPr algn="r"/>
            <a:r>
              <a:rPr lang="en-GB" sz="900" b="1" spc="300" dirty="0">
                <a:solidFill>
                  <a:schemeClr val="bg1"/>
                </a:solidFill>
                <a:latin typeface="Franklin Gothic Demi" panose="020B0603020102020204" pitchFamily="34" charset="0"/>
              </a:rPr>
              <a:t>LONG-TERM POWER</a:t>
            </a:r>
          </a:p>
        </p:txBody>
      </p:sp>
      <p:cxnSp>
        <p:nvCxnSpPr>
          <p:cNvPr id="2" name="Straight Connector 1">
            <a:extLst>
              <a:ext uri="{FF2B5EF4-FFF2-40B4-BE49-F238E27FC236}">
                <a16:creationId xmlns:a16="http://schemas.microsoft.com/office/drawing/2014/main" id="{80B1707B-EA54-CC2E-2788-2EBE58D63DC3}"/>
              </a:ext>
            </a:extLst>
          </p:cNvPr>
          <p:cNvCxnSpPr>
            <a:cxnSpLocks/>
          </p:cNvCxnSpPr>
          <p:nvPr/>
        </p:nvCxnSpPr>
        <p:spPr>
          <a:xfrm>
            <a:off x="13086413" y="609603"/>
            <a:ext cx="1525845" cy="0"/>
          </a:xfrm>
          <a:prstGeom prst="line">
            <a:avLst/>
          </a:prstGeom>
          <a:ln w="25400">
            <a:solidFill>
              <a:srgbClr val="F26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4874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EEE7FB9-53E1-50FE-276E-287CC4A7EC60}"/>
              </a:ext>
            </a:extLst>
          </p:cNvPr>
          <p:cNvSpPr/>
          <p:nvPr/>
        </p:nvSpPr>
        <p:spPr>
          <a:xfrm>
            <a:off x="0" y="5200650"/>
            <a:ext cx="4686299" cy="5491163"/>
          </a:xfrm>
          <a:prstGeom prst="rect">
            <a:avLst/>
          </a:prstGeom>
          <a:solidFill>
            <a:srgbClr val="E6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5BCAD490-D36F-0E68-58A1-288A3B43E3B4}"/>
              </a:ext>
            </a:extLst>
          </p:cNvPr>
          <p:cNvSpPr/>
          <p:nvPr/>
        </p:nvSpPr>
        <p:spPr>
          <a:xfrm>
            <a:off x="10680700" y="0"/>
            <a:ext cx="4438650" cy="4855996"/>
          </a:xfrm>
          <a:prstGeom prst="rect">
            <a:avLst/>
          </a:prstGeom>
          <a:solidFill>
            <a:srgbClr val="E6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4" name="Picture 33">
            <a:extLst>
              <a:ext uri="{FF2B5EF4-FFF2-40B4-BE49-F238E27FC236}">
                <a16:creationId xmlns:a16="http://schemas.microsoft.com/office/drawing/2014/main" id="{1F08291C-3256-9632-1BE8-FA04ABE82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5376" y="0"/>
            <a:ext cx="6589038" cy="10691813"/>
          </a:xfrm>
          <a:prstGeom prst="rect">
            <a:avLst/>
          </a:prstGeom>
        </p:spPr>
      </p:pic>
      <p:sp>
        <p:nvSpPr>
          <p:cNvPr id="29" name="Rectangle 28">
            <a:extLst>
              <a:ext uri="{FF2B5EF4-FFF2-40B4-BE49-F238E27FC236}">
                <a16:creationId xmlns:a16="http://schemas.microsoft.com/office/drawing/2014/main" id="{47173EFB-6A33-B589-79F9-4EB8AE36B9F7}"/>
              </a:ext>
            </a:extLst>
          </p:cNvPr>
          <p:cNvSpPr/>
          <p:nvPr/>
        </p:nvSpPr>
        <p:spPr>
          <a:xfrm>
            <a:off x="7544873" y="4855996"/>
            <a:ext cx="3299541" cy="4669004"/>
          </a:xfrm>
          <a:prstGeom prst="rect">
            <a:avLst/>
          </a:prstGeom>
          <a:solidFill>
            <a:srgbClr val="1C2E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A114530-E6E0-A3E9-E0EF-C3F7A8E867A8}"/>
              </a:ext>
            </a:extLst>
          </p:cNvPr>
          <p:cNvSpPr>
            <a:spLocks noGrp="1"/>
          </p:cNvSpPr>
          <p:nvPr>
            <p:ph type="sldNum" sz="quarter" idx="12"/>
          </p:nvPr>
        </p:nvSpPr>
        <p:spPr/>
        <p:txBody>
          <a:bodyPr/>
          <a:lstStyle/>
          <a:p>
            <a:fld id="{D820F4B2-F1D7-483F-BB88-6232A6AE082A}" type="slidenum">
              <a:rPr lang="en-GB" smtClean="0">
                <a:solidFill>
                  <a:srgbClr val="1C2E39"/>
                </a:solidFill>
              </a:rPr>
              <a:t>7</a:t>
            </a:fld>
            <a:endParaRPr lang="en-GB" dirty="0">
              <a:solidFill>
                <a:srgbClr val="1C2E39"/>
              </a:solidFill>
            </a:endParaRPr>
          </a:p>
        </p:txBody>
      </p:sp>
      <p:sp>
        <p:nvSpPr>
          <p:cNvPr id="21" name="TextBox 20">
            <a:extLst>
              <a:ext uri="{FF2B5EF4-FFF2-40B4-BE49-F238E27FC236}">
                <a16:creationId xmlns:a16="http://schemas.microsoft.com/office/drawing/2014/main" id="{386D9654-2825-6898-3527-966495C11AC3}"/>
              </a:ext>
            </a:extLst>
          </p:cNvPr>
          <p:cNvSpPr txBox="1"/>
          <p:nvPr/>
        </p:nvSpPr>
        <p:spPr>
          <a:xfrm>
            <a:off x="844350" y="828675"/>
            <a:ext cx="2708475" cy="4027321"/>
          </a:xfrm>
          <a:prstGeom prst="rect">
            <a:avLst/>
          </a:prstGeom>
          <a:noFill/>
        </p:spPr>
        <p:txBody>
          <a:bodyPr wrap="square" rtlCol="0">
            <a:spAutoFit/>
          </a:bodyPr>
          <a:lstStyle/>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Aggreko</a:t>
            </a:r>
          </a:p>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solar power</a:t>
            </a:r>
            <a:endPar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100"/>
              </a:lnSpc>
            </a:pPr>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Lower costs of energy and zero</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emissions – our solar power is the</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ideal solution for customers who</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want to benefit from clean energy</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innovation without the need for</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long-term financial or</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technological investment.</a:t>
            </a:r>
          </a:p>
          <a:p>
            <a:pPr>
              <a:lnSpc>
                <a:spcPts val="1500"/>
              </a:lnSpc>
            </a:pPr>
            <a:endPar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Our flexible solution is ideal for areas</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with weak or no grid connection and</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can be deployed in as little as three</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months. It boosts the reliability of</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your power supply and reduces the</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need to transport fuel over</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long distances.</a:t>
            </a:r>
            <a:endParaRPr lang="en-GB" sz="1600"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23" name="TextBox 22">
            <a:extLst>
              <a:ext uri="{FF2B5EF4-FFF2-40B4-BE49-F238E27FC236}">
                <a16:creationId xmlns:a16="http://schemas.microsoft.com/office/drawing/2014/main" id="{FE283C2F-01CC-3DF6-EB97-4C7C705CE5D3}"/>
              </a:ext>
            </a:extLst>
          </p:cNvPr>
          <p:cNvSpPr txBox="1"/>
          <p:nvPr/>
        </p:nvSpPr>
        <p:spPr>
          <a:xfrm>
            <a:off x="844349" y="5384006"/>
            <a:ext cx="2708475" cy="3996030"/>
          </a:xfrm>
          <a:prstGeom prst="rect">
            <a:avLst/>
          </a:prstGeom>
          <a:noFill/>
        </p:spPr>
        <p:txBody>
          <a:bodyPr wrap="square" rtlCol="0">
            <a:spAutoFit/>
          </a:bodyPr>
          <a:lstStyle/>
          <a:p>
            <a:pPr algn="l"/>
            <a:endParaRPr lang="en-GB" sz="1600" u="none" strike="noStrike" baseline="0" dirty="0">
              <a:solidFill>
                <a:srgbClr val="000000"/>
              </a:solidFill>
              <a:latin typeface="Tahoma" panose="020B0604030504040204" pitchFamily="34" charset="0"/>
            </a:endParaRPr>
          </a:p>
          <a:p>
            <a:r>
              <a:rPr lang="en-GB" sz="1600" b="1" i="0" u="none" strike="noStrike" baseline="0" dirty="0">
                <a:solidFill>
                  <a:srgbClr val="F26736"/>
                </a:solidFill>
                <a:latin typeface="Tahoma" panose="020B0604030504040204" pitchFamily="34" charset="0"/>
                <a:ea typeface="Tahoma" panose="020B0604030504040204" pitchFamily="34" charset="0"/>
                <a:cs typeface="Tahoma" panose="020B0604030504040204" pitchFamily="34" charset="0"/>
              </a:rPr>
              <a:t>The sun’s power</a:t>
            </a:r>
          </a:p>
          <a:p>
            <a:r>
              <a:rPr lang="en-GB" sz="1600" b="1" i="0" u="none" strike="noStrike" baseline="0" dirty="0">
                <a:solidFill>
                  <a:srgbClr val="F26736"/>
                </a:solidFill>
                <a:latin typeface="Tahoma" panose="020B0604030504040204" pitchFamily="34" charset="0"/>
                <a:ea typeface="Tahoma" panose="020B0604030504040204" pitchFamily="34" charset="0"/>
                <a:cs typeface="Tahoma" panose="020B0604030504040204" pitchFamily="34" charset="0"/>
              </a:rPr>
              <a:t>is endless. </a:t>
            </a:r>
            <a:r>
              <a:rPr lang="en-GB" sz="1600" b="1"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Our PV contracts end when</a:t>
            </a:r>
            <a:br>
              <a:rPr lang="en-GB" sz="1600" b="1"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br>
            <a:r>
              <a:rPr lang="en-GB" sz="1600" b="1"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you want</a:t>
            </a:r>
          </a:p>
          <a:p>
            <a:pPr>
              <a:lnSpc>
                <a:spcPts val="1500"/>
              </a:lnSpc>
            </a:pPr>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      </a:t>
            </a:r>
            <a:endParaRPr lang="en-GB" sz="180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With the world changing rapidly, the last thing you want is being unable to act when a change affects you – because you’re tied into a long-term contract.</a:t>
            </a:r>
            <a:b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b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Our solar power contracts begin at just five years and there’s no upfront investment involved.</a:t>
            </a:r>
          </a:p>
          <a:p>
            <a:pPr>
              <a:lnSpc>
                <a:spcPts val="1500"/>
              </a:lnSpc>
            </a:pPr>
            <a:endPar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By outsourcing your power with Aggreko, you can focus on utilising your working capital and maximising the returns from your current operations and assets while transitioning to a lower-carbon future. </a:t>
            </a:r>
            <a:endPar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679EF1F8-B441-0B30-F859-EA77B74225D8}"/>
              </a:ext>
            </a:extLst>
          </p:cNvPr>
          <p:cNvSpPr txBox="1"/>
          <p:nvPr/>
        </p:nvSpPr>
        <p:spPr>
          <a:xfrm>
            <a:off x="11354724" y="663791"/>
            <a:ext cx="2822776" cy="3311227"/>
          </a:xfrm>
          <a:prstGeom prst="rect">
            <a:avLst/>
          </a:prstGeom>
          <a:noFill/>
        </p:spPr>
        <p:txBody>
          <a:bodyPr wrap="square" rtlCol="0">
            <a:spAutoFit/>
          </a:bodyPr>
          <a:lstStyle/>
          <a:p>
            <a:pPr algn="l"/>
            <a:endParaRPr lang="en-GB" sz="1600" u="none" strike="noStrike" baseline="0" dirty="0">
              <a:solidFill>
                <a:srgbClr val="000000"/>
              </a:solidFill>
              <a:latin typeface="Tahoma" panose="020B0604030504040204" pitchFamily="34" charset="0"/>
            </a:endParaRPr>
          </a:p>
          <a:p>
            <a:r>
              <a:rPr lang="en-GB" sz="1600" b="1"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Our flexible </a:t>
            </a:r>
            <a:r>
              <a:rPr lang="en-GB" sz="1600" b="1" i="0" u="none" strike="noStrike" baseline="0" dirty="0">
                <a:solidFill>
                  <a:srgbClr val="F26736"/>
                </a:solidFill>
                <a:latin typeface="Tahoma" panose="020B0604030504040204" pitchFamily="34" charset="0"/>
                <a:ea typeface="Tahoma" panose="020B0604030504040204" pitchFamily="34" charset="0"/>
                <a:cs typeface="Tahoma" panose="020B0604030504040204" pitchFamily="34" charset="0"/>
              </a:rPr>
              <a:t>solar </a:t>
            </a:r>
          </a:p>
          <a:p>
            <a:r>
              <a:rPr lang="en-GB" sz="1600" b="1" i="0" u="none" strike="noStrike" baseline="0" dirty="0">
                <a:solidFill>
                  <a:srgbClr val="F26736"/>
                </a:solidFill>
                <a:latin typeface="Tahoma" panose="020B0604030504040204" pitchFamily="34" charset="0"/>
                <a:ea typeface="Tahoma" panose="020B0604030504040204" pitchFamily="34" charset="0"/>
                <a:cs typeface="Tahoma" panose="020B0604030504040204" pitchFamily="34" charset="0"/>
              </a:rPr>
              <a:t>power solutions</a:t>
            </a:r>
          </a:p>
          <a:p>
            <a:pPr>
              <a:lnSpc>
                <a:spcPts val="1500"/>
              </a:lnSpc>
            </a:pPr>
            <a:r>
              <a:rPr lang="en-GB" sz="1600" b="1" dirty="0">
                <a:solidFill>
                  <a:srgbClr val="1A2C38"/>
                </a:solidFill>
                <a:latin typeface="Tahoma" panose="020B0604030504040204" pitchFamily="34" charset="0"/>
                <a:ea typeface="Tahoma" panose="020B0604030504040204" pitchFamily="34" charset="0"/>
                <a:cs typeface="Tahoma" panose="020B0604030504040204" pitchFamily="34" charset="0"/>
              </a:rPr>
              <a:t>      </a:t>
            </a:r>
            <a:endParaRPr lang="en-GB" sz="1800" b="0" i="0" u="none" strike="noStrike" baseline="0"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Aggreko offers fixed or self-contained</a:t>
            </a: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and quickly deployable units, with</a:t>
            </a: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our solutions tailored to specific sites</a:t>
            </a: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and regions, considering the climate,</a:t>
            </a: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location, life of the project, and whether solar panels need to move around the site.</a:t>
            </a:r>
          </a:p>
          <a:p>
            <a:pPr>
              <a:lnSpc>
                <a:spcPts val="1500"/>
              </a:lnSpc>
            </a:pPr>
            <a:endPar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We help establish a customers’ needs</a:t>
            </a: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first by performing a remote site</a:t>
            </a: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assessment, followed by a site-visit</a:t>
            </a: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assessment to determine the best</a:t>
            </a:r>
          </a:p>
          <a:p>
            <a:pPr>
              <a:lnSpc>
                <a:spcPts val="1500"/>
              </a:lnSpc>
            </a:pPr>
            <a:r>
              <a:rPr lang="en-GB" sz="105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solutions for the project.</a:t>
            </a:r>
            <a:endPar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582C13DA-FEC4-9893-02BC-B712ACDAA7C6}"/>
              </a:ext>
            </a:extLst>
          </p:cNvPr>
          <p:cNvSpPr txBox="1"/>
          <p:nvPr/>
        </p:nvSpPr>
        <p:spPr>
          <a:xfrm>
            <a:off x="8009205" y="5527891"/>
            <a:ext cx="2576245" cy="3347648"/>
          </a:xfrm>
          <a:prstGeom prst="rect">
            <a:avLst/>
          </a:prstGeom>
          <a:noFill/>
        </p:spPr>
        <p:txBody>
          <a:bodyPr wrap="square" rtlCol="0">
            <a:spAutoFit/>
          </a:bodyPr>
          <a:lstStyle/>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Our solution integrates seamlessly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with our thermal and battery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storage products and is controlled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by Aggreko’s Control Platform to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ensure optimal performance. </a:t>
            </a:r>
          </a:p>
          <a:p>
            <a:pPr algn="l">
              <a:lnSpc>
                <a:spcPts val="1500"/>
              </a:lnSpc>
            </a:pPr>
            <a:endPar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This also helps smooth out any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sudden transitions in power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output from PV inverters which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can otherwise cause instability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in micro-grids. </a:t>
            </a:r>
          </a:p>
          <a:p>
            <a:pPr algn="l">
              <a:lnSpc>
                <a:spcPts val="1500"/>
              </a:lnSpc>
            </a:pPr>
            <a:endPar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ts val="1500"/>
              </a:lnSpc>
            </a:pPr>
            <a:r>
              <a:rPr lang="en-GB" sz="105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The result? </a:t>
            </a:r>
            <a:endPar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endParaRP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An even more resilient system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that operates more efficiently,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needs significantly less fuel and </a:t>
            </a:r>
          </a:p>
          <a:p>
            <a:pPr algn="l">
              <a:lnSpc>
                <a:spcPts val="1500"/>
              </a:lnSpc>
            </a:pPr>
            <a:r>
              <a:rPr lang="en-GB" sz="1050" b="0"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has a much lower carbon footprint.</a:t>
            </a:r>
            <a:endParaRPr lang="en-GB" sz="700"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27" name="TextBox 26">
            <a:extLst>
              <a:ext uri="{FF2B5EF4-FFF2-40B4-BE49-F238E27FC236}">
                <a16:creationId xmlns:a16="http://schemas.microsoft.com/office/drawing/2014/main" id="{9E49E96F-616E-3B6D-B013-9B161E9C273F}"/>
              </a:ext>
            </a:extLst>
          </p:cNvPr>
          <p:cNvSpPr txBox="1"/>
          <p:nvPr/>
        </p:nvSpPr>
        <p:spPr>
          <a:xfrm>
            <a:off x="11474672" y="5531218"/>
            <a:ext cx="3014420" cy="3920369"/>
          </a:xfrm>
          <a:prstGeom prst="rect">
            <a:avLst/>
          </a:prstGeom>
          <a:noFill/>
        </p:spPr>
        <p:txBody>
          <a:bodyPr wrap="square" rtlCol="0">
            <a:spAutoFit/>
          </a:bodyPr>
          <a:lstStyle/>
          <a:p>
            <a:pPr algn="l">
              <a:lnSpc>
                <a:spcPts val="1500"/>
              </a:lnSpc>
            </a:pPr>
            <a:r>
              <a:rPr lang="en-GB" sz="1100" b="1"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Additional benefits:</a:t>
            </a:r>
          </a:p>
          <a:p>
            <a:pPr algn="l">
              <a:lnSpc>
                <a:spcPts val="1500"/>
              </a:lnSpc>
            </a:pPr>
            <a:endParaRPr lang="en-GB" sz="1100" b="1"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marL="171450" indent="-171450" algn="l">
              <a:lnSpc>
                <a:spcPts val="1500"/>
              </a:lnSpc>
              <a:buFont typeface="Wingdings" panose="05000000000000000000" pitchFamily="2" charset="2"/>
              <a:buChar char="§"/>
            </a:pPr>
            <a:r>
              <a:rPr lang="en-GB" sz="110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Different types of solar solutions can include floating arrays (on water such as dams and lakes), tracking systems, fixed systems, and mobile systems.</a:t>
            </a:r>
          </a:p>
          <a:p>
            <a:pPr marL="171450" indent="-171450" algn="l">
              <a:lnSpc>
                <a:spcPts val="1500"/>
              </a:lnSpc>
              <a:buFont typeface="Wingdings" panose="05000000000000000000" pitchFamily="2" charset="2"/>
              <a:buChar char="§"/>
            </a:pPr>
            <a:r>
              <a:rPr lang="en-GB" sz="110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We partner with various PV manufacturers which allows specifically tailored solutions based on a client’s site needs. This is to optimize solar resource potential and generate maximum fuel savings and carbon emissions reductions.</a:t>
            </a:r>
          </a:p>
          <a:p>
            <a:pPr marL="171450" indent="-171450" algn="l">
              <a:lnSpc>
                <a:spcPts val="1500"/>
              </a:lnSpc>
              <a:buFont typeface="Wingdings" panose="05000000000000000000" pitchFamily="2" charset="2"/>
              <a:buChar char="§"/>
            </a:pPr>
            <a:r>
              <a:rPr lang="en-GB" sz="110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For self-contained solar power, the units are mobile and modular as they can then be re-deployed on other sites of the mine or project.</a:t>
            </a:r>
          </a:p>
          <a:p>
            <a:pPr marL="171450" indent="-171450" algn="l">
              <a:lnSpc>
                <a:spcPts val="1500"/>
              </a:lnSpc>
              <a:buFont typeface="Wingdings" panose="05000000000000000000" pitchFamily="2" charset="2"/>
              <a:buChar char="§"/>
            </a:pPr>
            <a:r>
              <a:rPr lang="en-GB" sz="1100" b="0" i="0" u="none" strike="noStrike" baseline="0" dirty="0">
                <a:solidFill>
                  <a:srgbClr val="1C2E39"/>
                </a:solidFill>
                <a:latin typeface="Tahoma" panose="020B0604030504040204" pitchFamily="34" charset="0"/>
                <a:ea typeface="Tahoma" panose="020B0604030504040204" pitchFamily="34" charset="0"/>
                <a:cs typeface="Tahoma" panose="020B0604030504040204" pitchFamily="34" charset="0"/>
              </a:rPr>
              <a:t>No capital outlay and no risk for fixed  solar power as Aggreko designs, builds, owns, operates, and demobilizes unit when required. </a:t>
            </a:r>
            <a:endParaRPr lang="en-GB" sz="1100" dirty="0">
              <a:solidFill>
                <a:srgbClr val="1C2E39"/>
              </a:solidFill>
              <a:latin typeface="Tahoma" panose="020B0604030504040204" pitchFamily="34"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72AFB8FD-2F99-C32C-168D-873BB3492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5555" y="2802924"/>
            <a:ext cx="1083273" cy="1083273"/>
          </a:xfrm>
          <a:prstGeom prst="rect">
            <a:avLst/>
          </a:prstGeom>
        </p:spPr>
      </p:pic>
      <p:pic>
        <p:nvPicPr>
          <p:cNvPr id="30" name="Picture 29">
            <a:extLst>
              <a:ext uri="{FF2B5EF4-FFF2-40B4-BE49-F238E27FC236}">
                <a16:creationId xmlns:a16="http://schemas.microsoft.com/office/drawing/2014/main" id="{0934B0CC-0538-DC04-736C-47A0481496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5555" y="874115"/>
            <a:ext cx="1083273" cy="1083273"/>
          </a:xfrm>
          <a:prstGeom prst="rect">
            <a:avLst/>
          </a:prstGeom>
        </p:spPr>
      </p:pic>
      <p:sp>
        <p:nvSpPr>
          <p:cNvPr id="31" name="TextBox 30">
            <a:extLst>
              <a:ext uri="{FF2B5EF4-FFF2-40B4-BE49-F238E27FC236}">
                <a16:creationId xmlns:a16="http://schemas.microsoft.com/office/drawing/2014/main" id="{6C0C491A-E78A-C97D-C5E4-93DAB823118C}"/>
              </a:ext>
            </a:extLst>
          </p:cNvPr>
          <p:cNvSpPr txBox="1"/>
          <p:nvPr/>
        </p:nvSpPr>
        <p:spPr>
          <a:xfrm>
            <a:off x="4867561" y="2085974"/>
            <a:ext cx="2079261" cy="338554"/>
          </a:xfrm>
          <a:prstGeom prst="rect">
            <a:avLst/>
          </a:prstGeom>
          <a:noFill/>
        </p:spPr>
        <p:txBody>
          <a:bodyPr wrap="square" rtlCol="0">
            <a:spAutoFit/>
          </a:bodyPr>
          <a:lstStyle/>
          <a:p>
            <a:pPr algn="ct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No capital outlay</a:t>
            </a:r>
          </a:p>
        </p:txBody>
      </p:sp>
      <p:sp>
        <p:nvSpPr>
          <p:cNvPr id="33" name="TextBox 32">
            <a:extLst>
              <a:ext uri="{FF2B5EF4-FFF2-40B4-BE49-F238E27FC236}">
                <a16:creationId xmlns:a16="http://schemas.microsoft.com/office/drawing/2014/main" id="{2598CC93-7E82-77BB-AB46-A6EB2DBE61C4}"/>
              </a:ext>
            </a:extLst>
          </p:cNvPr>
          <p:cNvSpPr txBox="1"/>
          <p:nvPr/>
        </p:nvSpPr>
        <p:spPr>
          <a:xfrm>
            <a:off x="4867561" y="3874085"/>
            <a:ext cx="2079261" cy="338554"/>
          </a:xfrm>
          <a:prstGeom prst="rect">
            <a:avLst/>
          </a:prstGeom>
          <a:noFill/>
        </p:spPr>
        <p:txBody>
          <a:bodyPr wrap="square" rtlCol="0">
            <a:spAutoFit/>
          </a:bodyPr>
          <a:lstStyle/>
          <a:p>
            <a:pPr algn="ctr"/>
            <a:r>
              <a:rPr lang="en-GB" sz="1600" b="1" dirty="0">
                <a:solidFill>
                  <a:schemeClr val="bg1"/>
                </a:solidFill>
                <a:latin typeface="Tahoma" panose="020B0604030504040204" pitchFamily="34" charset="0"/>
                <a:ea typeface="Tahoma" panose="020B0604030504040204" pitchFamily="34" charset="0"/>
                <a:cs typeface="Tahoma" panose="020B0604030504040204" pitchFamily="34" charset="0"/>
              </a:rPr>
              <a:t>No risk</a:t>
            </a:r>
          </a:p>
        </p:txBody>
      </p:sp>
      <p:sp>
        <p:nvSpPr>
          <p:cNvPr id="19" name="TextBox 18">
            <a:extLst>
              <a:ext uri="{FF2B5EF4-FFF2-40B4-BE49-F238E27FC236}">
                <a16:creationId xmlns:a16="http://schemas.microsoft.com/office/drawing/2014/main" id="{F9EA83D2-1800-FBF5-F69D-C75DC1DD0881}"/>
              </a:ext>
            </a:extLst>
          </p:cNvPr>
          <p:cNvSpPr txBox="1"/>
          <p:nvPr/>
        </p:nvSpPr>
        <p:spPr>
          <a:xfrm>
            <a:off x="12960350" y="371475"/>
            <a:ext cx="1799484" cy="238128"/>
          </a:xfrm>
          <a:prstGeom prst="rect">
            <a:avLst/>
          </a:prstGeom>
          <a:noFill/>
        </p:spPr>
        <p:txBody>
          <a:bodyPr wrap="square" rtlCol="0">
            <a:spAutoFit/>
          </a:bodyPr>
          <a:lstStyle/>
          <a:p>
            <a:pPr algn="r"/>
            <a:r>
              <a:rPr lang="en-GB" sz="900" b="1" spc="300" dirty="0">
                <a:latin typeface="Franklin Gothic Demi" panose="020B0603020102020204" pitchFamily="34" charset="0"/>
              </a:rPr>
              <a:t>LONG-TERM POWER</a:t>
            </a:r>
          </a:p>
        </p:txBody>
      </p:sp>
      <p:cxnSp>
        <p:nvCxnSpPr>
          <p:cNvPr id="2" name="Straight Connector 1">
            <a:extLst>
              <a:ext uri="{FF2B5EF4-FFF2-40B4-BE49-F238E27FC236}">
                <a16:creationId xmlns:a16="http://schemas.microsoft.com/office/drawing/2014/main" id="{FE1348BD-5862-8F9F-C340-7654082B6D40}"/>
              </a:ext>
            </a:extLst>
          </p:cNvPr>
          <p:cNvCxnSpPr>
            <a:cxnSpLocks/>
          </p:cNvCxnSpPr>
          <p:nvPr/>
        </p:nvCxnSpPr>
        <p:spPr>
          <a:xfrm>
            <a:off x="13086413" y="609603"/>
            <a:ext cx="1525845" cy="0"/>
          </a:xfrm>
          <a:prstGeom prst="line">
            <a:avLst/>
          </a:prstGeom>
          <a:ln w="25400">
            <a:solidFill>
              <a:srgbClr val="F2683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620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CC5983FC-B3D8-835B-B91D-D9C0ECC7C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3006" y="5344867"/>
            <a:ext cx="7556343" cy="5346945"/>
          </a:xfrm>
          <a:prstGeom prst="rect">
            <a:avLst/>
          </a:prstGeom>
        </p:spPr>
      </p:pic>
      <p:sp>
        <p:nvSpPr>
          <p:cNvPr id="13" name="Rectangle 12">
            <a:extLst>
              <a:ext uri="{FF2B5EF4-FFF2-40B4-BE49-F238E27FC236}">
                <a16:creationId xmlns:a16="http://schemas.microsoft.com/office/drawing/2014/main" id="{AA86B6B1-566C-9563-81BE-9D7282FBE32E}"/>
              </a:ext>
            </a:extLst>
          </p:cNvPr>
          <p:cNvSpPr/>
          <p:nvPr/>
        </p:nvSpPr>
        <p:spPr>
          <a:xfrm>
            <a:off x="0" y="5345906"/>
            <a:ext cx="7563005" cy="5345907"/>
          </a:xfrm>
          <a:prstGeom prst="rect">
            <a:avLst/>
          </a:prstGeom>
          <a:solidFill>
            <a:srgbClr val="E8E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556BD43D-03B4-64F2-7BB2-F53D77FC0187}"/>
              </a:ext>
            </a:extLst>
          </p:cNvPr>
          <p:cNvSpPr/>
          <p:nvPr/>
        </p:nvSpPr>
        <p:spPr>
          <a:xfrm>
            <a:off x="11256586" y="0"/>
            <a:ext cx="3862764" cy="6476999"/>
          </a:xfrm>
          <a:prstGeom prst="rect">
            <a:avLst/>
          </a:prstGeom>
          <a:solidFill>
            <a:srgbClr val="37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9A114530-E6E0-A3E9-E0EF-C3F7A8E867A8}"/>
              </a:ext>
            </a:extLst>
          </p:cNvPr>
          <p:cNvSpPr>
            <a:spLocks noGrp="1"/>
          </p:cNvSpPr>
          <p:nvPr>
            <p:ph type="sldNum" sz="quarter" idx="12"/>
          </p:nvPr>
        </p:nvSpPr>
        <p:spPr/>
        <p:txBody>
          <a:bodyPr/>
          <a:lstStyle/>
          <a:p>
            <a:fld id="{D820F4B2-F1D7-483F-BB88-6232A6AE082A}" type="slidenum">
              <a:rPr lang="en-GB" smtClean="0">
                <a:solidFill>
                  <a:schemeClr val="bg1"/>
                </a:solidFill>
              </a:rPr>
              <a:t>8</a:t>
            </a:fld>
            <a:endParaRPr lang="en-GB" dirty="0">
              <a:solidFill>
                <a:schemeClr val="bg1"/>
              </a:solidFill>
            </a:endParaRPr>
          </a:p>
        </p:txBody>
      </p:sp>
      <p:sp>
        <p:nvSpPr>
          <p:cNvPr id="21" name="TextBox 20">
            <a:extLst>
              <a:ext uri="{FF2B5EF4-FFF2-40B4-BE49-F238E27FC236}">
                <a16:creationId xmlns:a16="http://schemas.microsoft.com/office/drawing/2014/main" id="{386D9654-2825-6898-3527-966495C11AC3}"/>
              </a:ext>
            </a:extLst>
          </p:cNvPr>
          <p:cNvSpPr txBox="1"/>
          <p:nvPr/>
        </p:nvSpPr>
        <p:spPr>
          <a:xfrm>
            <a:off x="844350" y="828675"/>
            <a:ext cx="3046020" cy="3867790"/>
          </a:xfrm>
          <a:prstGeom prst="rect">
            <a:avLst/>
          </a:prstGeom>
          <a:noFill/>
        </p:spPr>
        <p:txBody>
          <a:bodyPr wrap="square" rtlCol="0">
            <a:spAutoFit/>
          </a:bodyPr>
          <a:lstStyle/>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Wind farms</a:t>
            </a:r>
          </a:p>
          <a:p>
            <a:pPr>
              <a:lnSpc>
                <a:spcPts val="1100"/>
              </a:lnSpc>
            </a:pPr>
            <a:r>
              <a:rPr lang="en-GB" sz="1600" b="1" dirty="0">
                <a:solidFill>
                  <a:srgbClr val="1C2E39"/>
                </a:solidFill>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Aggreko has been working with the</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wind farm industry since it started,</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so we know each stage of the design</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and construction phase brings</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unique challenges.</a:t>
            </a:r>
          </a:p>
          <a:p>
            <a:pPr>
              <a:lnSpc>
                <a:spcPts val="900"/>
              </a:lnSpc>
            </a:pPr>
            <a:r>
              <a:rPr lang="en-GB" sz="900" dirty="0">
                <a:solidFill>
                  <a:srgbClr val="1C2E39"/>
                </a:solidFill>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Whether you’re working onshore or</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offshore, we have over 50 years of</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experience and an in-depth understanding</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of the power and temperature control</a:t>
            </a: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needs of your wind farms.</a:t>
            </a:r>
            <a:b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br>
            <a:endPar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endParaRPr>
          </a:p>
          <a:p>
            <a:pPr>
              <a:lnSpc>
                <a:spcPts val="1500"/>
              </a:lnSpc>
            </a:pP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We can work with turbine manufacturers,</a:t>
            </a:r>
            <a:b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b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wind farm operators and contractors to help </a:t>
            </a:r>
            <a:b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br>
            <a:r>
              <a:rPr lang="en-GB" sz="1050" dirty="0">
                <a:solidFill>
                  <a:srgbClr val="1C2E39"/>
                </a:solidFill>
                <a:latin typeface="Tahoma" panose="020B0604030504040204" pitchFamily="34" charset="0"/>
                <a:ea typeface="Tahoma" panose="020B0604030504040204" pitchFamily="34" charset="0"/>
                <a:cs typeface="Tahoma" panose="020B0604030504040204" pitchFamily="34" charset="0"/>
              </a:rPr>
              <a:t>you deliver complex wind turbine commissioning solutions making us your ideal partner throughout your wind-farm lifecycle.</a:t>
            </a:r>
          </a:p>
        </p:txBody>
      </p:sp>
      <p:sp>
        <p:nvSpPr>
          <p:cNvPr id="27" name="TextBox 26">
            <a:extLst>
              <a:ext uri="{FF2B5EF4-FFF2-40B4-BE49-F238E27FC236}">
                <a16:creationId xmlns:a16="http://schemas.microsoft.com/office/drawing/2014/main" id="{9E49E96F-616E-3B6D-B013-9B161E9C273F}"/>
              </a:ext>
            </a:extLst>
          </p:cNvPr>
          <p:cNvSpPr txBox="1"/>
          <p:nvPr/>
        </p:nvSpPr>
        <p:spPr>
          <a:xfrm>
            <a:off x="11625541" y="701543"/>
            <a:ext cx="3351888" cy="5221494"/>
          </a:xfrm>
          <a:prstGeom prst="rect">
            <a:avLst/>
          </a:prstGeom>
          <a:noFill/>
        </p:spPr>
        <p:txBody>
          <a:bodyPr wrap="square" rtlCol="0">
            <a:spAutoFit/>
          </a:bodyPr>
          <a:lstStyle/>
          <a:p>
            <a:pPr algn="l">
              <a:lnSpc>
                <a:spcPts val="3700"/>
              </a:lnSpc>
            </a:pPr>
            <a:r>
              <a:rPr lang="en-GB" sz="3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Flare gas</a:t>
            </a:r>
          </a:p>
          <a:p>
            <a:pPr algn="l">
              <a:lnSpc>
                <a:spcPts val="3700"/>
              </a:lnSpc>
            </a:pPr>
            <a:r>
              <a:rPr lang="en-GB" sz="3200" b="1" i="0" u="none" strike="noStrike" baseline="0" dirty="0">
                <a:solidFill>
                  <a:schemeClr val="bg1"/>
                </a:solidFill>
                <a:latin typeface="Tahoma" panose="020B0604030504040204" pitchFamily="34" charset="0"/>
                <a:ea typeface="Tahoma" panose="020B0604030504040204" pitchFamily="34" charset="0"/>
                <a:cs typeface="Tahoma" panose="020B0604030504040204" pitchFamily="34" charset="0"/>
              </a:rPr>
              <a:t>to power</a:t>
            </a:r>
          </a:p>
          <a:p>
            <a:pPr algn="l">
              <a:lnSpc>
                <a:spcPts val="700"/>
              </a:lnSpc>
            </a:pP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We can help you generate power from</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Associated Petroleum Gas (APG) to reduce</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costs, gas flaring and your carbon footprint.</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As a key global player in this market, we</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have more than 1 GW of installed power</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capacity for projects using APG as their</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fuel totalling more than 180 customer</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projects in every corner of the world.</a:t>
            </a:r>
          </a:p>
          <a:p>
            <a:pPr algn="l">
              <a:lnSpc>
                <a:spcPts val="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We are materially reducing customers’</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cost of energy by using this previously</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flared gas to power their operations or</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export it to the grid. APG can be used</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for your own needs to reduce your</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operating costs or create a new revenue</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stream when sold to a third party.</a:t>
            </a:r>
          </a:p>
          <a:p>
            <a:pPr algn="l">
              <a:lnSpc>
                <a:spcPts val="6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 </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We can engineer a bespoke solution to</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match your individual needs and provide</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full turnkey, dependable solutions while</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ensuring power reliability and the highest</a:t>
            </a:r>
          </a:p>
          <a:p>
            <a:pPr algn="l">
              <a:lnSpc>
                <a:spcPts val="1500"/>
              </a:lnSpc>
            </a:pPr>
            <a:r>
              <a:rPr lang="en-GB" sz="1100" dirty="0">
                <a:solidFill>
                  <a:schemeClr val="bg1"/>
                </a:solidFill>
                <a:latin typeface="Tahoma" panose="020B0604030504040204" pitchFamily="34" charset="0"/>
                <a:ea typeface="Tahoma" panose="020B0604030504040204" pitchFamily="34" charset="0"/>
                <a:cs typeface="Tahoma" panose="020B0604030504040204" pitchFamily="34" charset="0"/>
              </a:rPr>
              <a:t>of safety standards are maintained.</a:t>
            </a:r>
          </a:p>
        </p:txBody>
      </p:sp>
      <p:sp>
        <p:nvSpPr>
          <p:cNvPr id="10" name="TextBox 9">
            <a:extLst>
              <a:ext uri="{FF2B5EF4-FFF2-40B4-BE49-F238E27FC236}">
                <a16:creationId xmlns:a16="http://schemas.microsoft.com/office/drawing/2014/main" id="{AE51A3E5-8C71-BFE7-7E0F-33AE053FE5D2}"/>
              </a:ext>
            </a:extLst>
          </p:cNvPr>
          <p:cNvSpPr txBox="1"/>
          <p:nvPr/>
        </p:nvSpPr>
        <p:spPr>
          <a:xfrm>
            <a:off x="4591050" y="6353175"/>
            <a:ext cx="2694860" cy="3293209"/>
          </a:xfrm>
          <a:prstGeom prst="rect">
            <a:avLst/>
          </a:prstGeom>
          <a:noFill/>
        </p:spPr>
        <p:txBody>
          <a:bodyPr wrap="square" rtlCol="0">
            <a:spAutoFit/>
          </a:bodyPr>
          <a:lstStyle/>
          <a:p>
            <a:r>
              <a:rPr lang="en-GB" sz="1600" b="0" i="0" u="none" strike="noStrike" baseline="0" dirty="0">
                <a:solidFill>
                  <a:srgbClr val="1A2C38"/>
                </a:solidFill>
                <a:latin typeface="Tahoma" panose="020B0604030504040204" pitchFamily="34" charset="0"/>
                <a:ea typeface="Tahoma" panose="020B0604030504040204" pitchFamily="34" charset="0"/>
                <a:cs typeface="Tahoma" panose="020B0604030504040204" pitchFamily="34" charset="0"/>
              </a:rPr>
              <a:t>With all our experience,</a:t>
            </a:r>
            <a:br>
              <a:rPr lang="en-GB" sz="1600" b="0" i="0" u="none" strike="noStrike" baseline="0" dirty="0">
                <a:solidFill>
                  <a:srgbClr val="1A2C38"/>
                </a:solidFill>
                <a:latin typeface="Tahoma" panose="020B0604030504040204" pitchFamily="34" charset="0"/>
                <a:ea typeface="Tahoma" panose="020B0604030504040204" pitchFamily="34" charset="0"/>
                <a:cs typeface="Tahoma" panose="020B0604030504040204" pitchFamily="34" charset="0"/>
              </a:rPr>
            </a:br>
            <a:r>
              <a:rPr lang="en-GB" sz="1600" b="0" i="0" u="none" strike="noStrike" baseline="0" dirty="0">
                <a:solidFill>
                  <a:srgbClr val="1A2C38"/>
                </a:solidFill>
                <a:latin typeface="Tahoma" panose="020B0604030504040204" pitchFamily="34" charset="0"/>
                <a:ea typeface="Tahoma" panose="020B0604030504040204" pitchFamily="34" charset="0"/>
                <a:cs typeface="Tahoma" panose="020B0604030504040204" pitchFamily="34" charset="0"/>
              </a:rPr>
              <a:t>we understand exactly what it takes to setup a successful wind farm and keep it at optimal productivity and efficiency throughout its life.</a:t>
            </a:r>
          </a:p>
          <a:p>
            <a:endParaRPr lang="en-GB" sz="1600" dirty="0">
              <a:solidFill>
                <a:srgbClr val="1A2C38"/>
              </a:solidFill>
              <a:latin typeface="Tahoma" panose="020B0604030504040204" pitchFamily="34" charset="0"/>
              <a:ea typeface="Tahoma" panose="020B0604030504040204" pitchFamily="34" charset="0"/>
              <a:cs typeface="Tahoma" panose="020B0604030504040204" pitchFamily="34" charset="0"/>
            </a:endParaRPr>
          </a:p>
          <a:p>
            <a:r>
              <a:rPr lang="en-GB" sz="1600" b="0" i="0" u="none" strike="noStrike" baseline="0" dirty="0">
                <a:solidFill>
                  <a:srgbClr val="1A2C38"/>
                </a:solidFill>
                <a:latin typeface="Tahoma" panose="020B0604030504040204" pitchFamily="34" charset="0"/>
                <a:ea typeface="Tahoma" panose="020B0604030504040204" pitchFamily="34" charset="0"/>
                <a:cs typeface="Tahoma" panose="020B0604030504040204" pitchFamily="34" charset="0"/>
              </a:rPr>
              <a:t>When you partner with Aggreko you’ll have peace of mind that your operations are in </a:t>
            </a:r>
            <a:r>
              <a:rPr lang="en-GB" sz="1600" b="1" i="0" u="none" strike="noStrike" baseline="0" dirty="0">
                <a:solidFill>
                  <a:srgbClr val="1A2C38"/>
                </a:solidFill>
                <a:latin typeface="Tahoma" panose="020B0604030504040204" pitchFamily="34" charset="0"/>
                <a:ea typeface="Tahoma" panose="020B0604030504040204" pitchFamily="34" charset="0"/>
                <a:cs typeface="Tahoma" panose="020B0604030504040204" pitchFamily="34" charset="0"/>
              </a:rPr>
              <a:t>safe hands from day one</a:t>
            </a:r>
            <a:r>
              <a:rPr lang="en-GB" sz="1600" b="0" i="0" u="none" strike="noStrike" baseline="0" dirty="0">
                <a:solidFill>
                  <a:srgbClr val="1A2C38"/>
                </a:solidFill>
                <a:latin typeface="Tahoma" panose="020B0604030504040204" pitchFamily="34" charset="0"/>
                <a:ea typeface="Tahoma" panose="020B0604030504040204" pitchFamily="34" charset="0"/>
                <a:cs typeface="Tahoma" panose="020B0604030504040204" pitchFamily="34" charset="0"/>
              </a:rPr>
              <a:t>.</a:t>
            </a:r>
            <a:endParaRPr lang="en-GB" sz="1600" dirty="0">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1DD6D842-00AF-76D2-3FE9-2EF8634463B7}"/>
              </a:ext>
            </a:extLst>
          </p:cNvPr>
          <p:cNvPicPr>
            <a:picLocks noChangeAspect="1"/>
          </p:cNvPicPr>
          <p:nvPr/>
        </p:nvPicPr>
        <p:blipFill rotWithShape="1">
          <a:blip r:embed="rId3">
            <a:extLst>
              <a:ext uri="{28A0092B-C50C-407E-A947-70E740481C1C}">
                <a14:useLocalDpi xmlns:a14="http://schemas.microsoft.com/office/drawing/2010/main" val="0"/>
              </a:ext>
            </a:extLst>
          </a:blip>
          <a:srcRect r="707"/>
          <a:stretch/>
        </p:blipFill>
        <p:spPr>
          <a:xfrm>
            <a:off x="424286" y="6029718"/>
            <a:ext cx="3865139" cy="3866698"/>
          </a:xfrm>
          <a:prstGeom prst="rect">
            <a:avLst/>
          </a:prstGeom>
        </p:spPr>
      </p:pic>
      <p:pic>
        <p:nvPicPr>
          <p:cNvPr id="18" name="Picture 17">
            <a:extLst>
              <a:ext uri="{FF2B5EF4-FFF2-40B4-BE49-F238E27FC236}">
                <a16:creationId xmlns:a16="http://schemas.microsoft.com/office/drawing/2014/main" id="{183D0B23-2103-13FD-DA2A-032317C40A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325" y="0"/>
            <a:ext cx="6997261" cy="5345907"/>
          </a:xfrm>
          <a:prstGeom prst="rect">
            <a:avLst/>
          </a:prstGeom>
        </p:spPr>
      </p:pic>
    </p:spTree>
    <p:extLst>
      <p:ext uri="{BB962C8B-B14F-4D97-AF65-F5344CB8AC3E}">
        <p14:creationId xmlns:p14="http://schemas.microsoft.com/office/powerpoint/2010/main" val="121300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EC96F7E-A877-5AC3-11F0-643F603E5C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3262" y="8082832"/>
            <a:ext cx="4256087" cy="2608981"/>
          </a:xfrm>
          <a:prstGeom prst="rect">
            <a:avLst/>
          </a:prstGeom>
        </p:spPr>
      </p:pic>
      <p:sp>
        <p:nvSpPr>
          <p:cNvPr id="20" name="Rectangle 19">
            <a:extLst>
              <a:ext uri="{FF2B5EF4-FFF2-40B4-BE49-F238E27FC236}">
                <a16:creationId xmlns:a16="http://schemas.microsoft.com/office/drawing/2014/main" id="{B6F7CEDF-8291-C1F9-B66D-2603EFC3CF12}"/>
              </a:ext>
            </a:extLst>
          </p:cNvPr>
          <p:cNvSpPr/>
          <p:nvPr/>
        </p:nvSpPr>
        <p:spPr>
          <a:xfrm>
            <a:off x="7568482" y="6756948"/>
            <a:ext cx="3294779" cy="3934865"/>
          </a:xfrm>
          <a:prstGeom prst="rect">
            <a:avLst/>
          </a:prstGeom>
          <a:solidFill>
            <a:srgbClr val="F26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a:extLst>
              <a:ext uri="{FF2B5EF4-FFF2-40B4-BE49-F238E27FC236}">
                <a16:creationId xmlns:a16="http://schemas.microsoft.com/office/drawing/2014/main" id="{407E2F1C-FB88-5CBC-57DF-FF9F630EA50B}"/>
              </a:ext>
            </a:extLst>
          </p:cNvPr>
          <p:cNvSpPr>
            <a:spLocks noGrp="1"/>
          </p:cNvSpPr>
          <p:nvPr>
            <p:ph type="sldNum" sz="quarter" idx="12"/>
          </p:nvPr>
        </p:nvSpPr>
        <p:spPr/>
        <p:txBody>
          <a:bodyPr/>
          <a:lstStyle/>
          <a:p>
            <a:fld id="{D820F4B2-F1D7-483F-BB88-6232A6AE082A}" type="slidenum">
              <a:rPr lang="en-GB" smtClean="0">
                <a:solidFill>
                  <a:schemeClr val="bg1"/>
                </a:solidFill>
              </a:rPr>
              <a:t>9</a:t>
            </a:fld>
            <a:endParaRPr lang="en-GB" dirty="0">
              <a:solidFill>
                <a:schemeClr val="bg1"/>
              </a:solidFill>
            </a:endParaRPr>
          </a:p>
        </p:txBody>
      </p:sp>
      <p:sp>
        <p:nvSpPr>
          <p:cNvPr id="9" name="TextBox 8">
            <a:extLst>
              <a:ext uri="{FF2B5EF4-FFF2-40B4-BE49-F238E27FC236}">
                <a16:creationId xmlns:a16="http://schemas.microsoft.com/office/drawing/2014/main" id="{AD7FA6E2-140D-C3E4-1F0B-35FD99DDA6ED}"/>
              </a:ext>
            </a:extLst>
          </p:cNvPr>
          <p:cNvSpPr txBox="1"/>
          <p:nvPr/>
        </p:nvSpPr>
        <p:spPr>
          <a:xfrm>
            <a:off x="853782" y="7229475"/>
            <a:ext cx="5337467" cy="553998"/>
          </a:xfrm>
          <a:prstGeom prst="rect">
            <a:avLst/>
          </a:prstGeom>
          <a:noFill/>
        </p:spPr>
        <p:txBody>
          <a:bodyPr wrap="square" rtlCol="0">
            <a:spAutoFit/>
          </a:bodyPr>
          <a:lstStyle/>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Battery storage system</a:t>
            </a:r>
          </a:p>
        </p:txBody>
      </p:sp>
      <p:sp>
        <p:nvSpPr>
          <p:cNvPr id="13" name="TextBox 12">
            <a:extLst>
              <a:ext uri="{FF2B5EF4-FFF2-40B4-BE49-F238E27FC236}">
                <a16:creationId xmlns:a16="http://schemas.microsoft.com/office/drawing/2014/main" id="{5F350B2C-EEE9-C4EC-130D-E0FE1EAF1803}"/>
              </a:ext>
            </a:extLst>
          </p:cNvPr>
          <p:cNvSpPr txBox="1"/>
          <p:nvPr/>
        </p:nvSpPr>
        <p:spPr>
          <a:xfrm>
            <a:off x="853782" y="7828776"/>
            <a:ext cx="6566193" cy="2385846"/>
          </a:xfrm>
          <a:prstGeom prst="rect">
            <a:avLst/>
          </a:prstGeom>
          <a:noFill/>
        </p:spPr>
        <p:txBody>
          <a:bodyPr wrap="square" numCol="2" spcCol="144000">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Our fully integrated, plug-and-play battery storage solutions ensure maximum system effectiveness</a:t>
            </a:r>
            <a:br>
              <a:rPr lang="en-GB" sz="1050" dirty="0">
                <a:latin typeface="Tahoma" panose="020B0604030504040204" pitchFamily="34" charset="0"/>
                <a:ea typeface="Tahoma" panose="020B0604030504040204" pitchFamily="34" charset="0"/>
                <a:cs typeface="Tahoma" panose="020B0604030504040204" pitchFamily="34" charset="0"/>
              </a:rPr>
            </a:br>
            <a:r>
              <a:rPr lang="en-GB" sz="1050" dirty="0">
                <a:latin typeface="Tahoma" panose="020B0604030504040204" pitchFamily="34" charset="0"/>
                <a:ea typeface="Tahoma" panose="020B0604030504040204" pitchFamily="34" charset="0"/>
                <a:cs typeface="Tahoma" panose="020B0604030504040204" pitchFamily="34" charset="0"/>
              </a:rPr>
              <a:t>and efficiency. We offer ready-to-install battery storage systems, comprised entirely inside </a:t>
            </a:r>
            <a:br>
              <a:rPr lang="en-GB" sz="1050" dirty="0">
                <a:latin typeface="Tahoma" panose="020B0604030504040204" pitchFamily="34" charset="0"/>
                <a:ea typeface="Tahoma" panose="020B0604030504040204" pitchFamily="34" charset="0"/>
                <a:cs typeface="Tahoma" panose="020B0604030504040204" pitchFamily="34" charset="0"/>
              </a:rPr>
            </a:br>
            <a:r>
              <a:rPr lang="en-GB" sz="1050" dirty="0">
                <a:latin typeface="Tahoma" panose="020B0604030504040204" pitchFamily="34" charset="0"/>
                <a:ea typeface="Tahoma" panose="020B0604030504040204" pitchFamily="34" charset="0"/>
                <a:cs typeface="Tahoma" panose="020B0604030504040204" pitchFamily="34" charset="0"/>
              </a:rPr>
              <a:t>modular containers.</a:t>
            </a:r>
          </a:p>
          <a:p>
            <a:pPr marL="0" marR="0" lvl="0" indent="0" algn="l" defTabSz="457200" rtl="0" eaLnBrk="1" fontAlgn="auto" latinLnBrk="0" hangingPunct="1">
              <a:lnSpc>
                <a:spcPts val="8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This mobile and modular solution includes batteries, inverter, HVAC, fire protection and auxiliary components, all tested and pre-assembled by Aggreko experts, and seamlessly operated by </a:t>
            </a:r>
            <a:br>
              <a:rPr lang="en-GB" sz="1050" dirty="0">
                <a:latin typeface="Tahoma" panose="020B0604030504040204" pitchFamily="34" charset="0"/>
                <a:ea typeface="Tahoma" panose="020B0604030504040204" pitchFamily="34" charset="0"/>
                <a:cs typeface="Tahoma" panose="020B0604030504040204" pitchFamily="34" charset="0"/>
              </a:rPr>
            </a:br>
            <a:r>
              <a:rPr lang="en-GB" sz="1050" dirty="0">
                <a:latin typeface="Tahoma" panose="020B0604030504040204" pitchFamily="34" charset="0"/>
                <a:ea typeface="Tahoma" panose="020B0604030504040204" pitchFamily="34" charset="0"/>
                <a:cs typeface="Tahoma" panose="020B0604030504040204" pitchFamily="34" charset="0"/>
              </a:rPr>
              <a:t>our smart software.</a:t>
            </a:r>
          </a:p>
          <a:p>
            <a:pPr marL="0" marR="0" lvl="0" indent="0" algn="l" defTabSz="457200" rtl="0" eaLnBrk="1" fontAlgn="auto" latinLnBrk="0" hangingPunct="1">
              <a:lnSpc>
                <a:spcPts val="1500"/>
              </a:lnSpc>
              <a:spcBef>
                <a:spcPts val="0"/>
              </a:spcBef>
              <a:spcAft>
                <a:spcPts val="0"/>
              </a:spcAft>
              <a:buClrTx/>
              <a:buSzTx/>
              <a:buFontTx/>
              <a:buNone/>
              <a:tabLst/>
              <a:defRPr/>
            </a:pPr>
            <a:endParaRPr lang="en-GB" sz="1050"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Our battery packs can be delivered and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deployed almost anywhere. Single units can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be easily combined to deliver the power and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energy capacity required for your business. </a:t>
            </a:r>
          </a:p>
          <a:p>
            <a:pPr marL="0" marR="0" lvl="0" indent="0" algn="l" defTabSz="457200" rtl="0" eaLnBrk="1" fontAlgn="auto" latinLnBrk="0" hangingPunct="1">
              <a:lnSpc>
                <a:spcPts val="8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The system can cover a variety of applications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from 1 MW up to multi-MW power output.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And what’s more: We take full responsibility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for your system design, installation,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performance, maintenance and for the end </a:t>
            </a:r>
          </a:p>
          <a:p>
            <a:pPr marL="0" marR="0" lvl="0" indent="0" algn="l" defTabSz="457200" rtl="0" eaLnBrk="1" fontAlgn="auto" latinLnBrk="0" hangingPunct="1">
              <a:lnSpc>
                <a:spcPts val="1500"/>
              </a:lnSpc>
              <a:spcBef>
                <a:spcPts val="0"/>
              </a:spcBef>
              <a:spcAft>
                <a:spcPts val="0"/>
              </a:spcAft>
              <a:buClrTx/>
              <a:buSzTx/>
              <a:buFontTx/>
              <a:buNone/>
              <a:tabLst/>
              <a:defRPr/>
            </a:pPr>
            <a:r>
              <a:rPr lang="en-GB" sz="1050" dirty="0">
                <a:latin typeface="Tahoma" panose="020B0604030504040204" pitchFamily="34" charset="0"/>
                <a:ea typeface="Tahoma" panose="020B0604030504040204" pitchFamily="34" charset="0"/>
                <a:cs typeface="Tahoma" panose="020B0604030504040204" pitchFamily="34" charset="0"/>
              </a:rPr>
              <a:t>of life of the batteries and their recycling.</a:t>
            </a:r>
          </a:p>
        </p:txBody>
      </p:sp>
      <p:sp>
        <p:nvSpPr>
          <p:cNvPr id="14" name="TextBox 13">
            <a:extLst>
              <a:ext uri="{FF2B5EF4-FFF2-40B4-BE49-F238E27FC236}">
                <a16:creationId xmlns:a16="http://schemas.microsoft.com/office/drawing/2014/main" id="{0E20F444-F502-8BCB-039D-C64677D8C580}"/>
              </a:ext>
            </a:extLst>
          </p:cNvPr>
          <p:cNvSpPr txBox="1"/>
          <p:nvPr/>
        </p:nvSpPr>
        <p:spPr>
          <a:xfrm>
            <a:off x="11571679" y="517758"/>
            <a:ext cx="2508543" cy="2400657"/>
          </a:xfrm>
          <a:prstGeom prst="rect">
            <a:avLst/>
          </a:prstGeom>
          <a:noFill/>
        </p:spPr>
        <p:txBody>
          <a:bodyPr wrap="square" rtlCol="0">
            <a:spAutoFit/>
          </a:bodyPr>
          <a:lstStyle/>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ORC</a:t>
            </a:r>
          </a:p>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technology</a:t>
            </a:r>
          </a:p>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(Organic</a:t>
            </a:r>
          </a:p>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Rankine</a:t>
            </a:r>
          </a:p>
          <a:p>
            <a:r>
              <a:rPr lang="en-GB" sz="3000" b="1" dirty="0">
                <a:solidFill>
                  <a:srgbClr val="1C2E39"/>
                </a:solidFill>
                <a:latin typeface="Tahoma" panose="020B0604030504040204" pitchFamily="34" charset="0"/>
                <a:ea typeface="Tahoma" panose="020B0604030504040204" pitchFamily="34" charset="0"/>
                <a:cs typeface="Tahoma" panose="020B0604030504040204" pitchFamily="34" charset="0"/>
              </a:rPr>
              <a:t>Cycle)</a:t>
            </a:r>
          </a:p>
        </p:txBody>
      </p:sp>
      <p:sp>
        <p:nvSpPr>
          <p:cNvPr id="15" name="TextBox 14">
            <a:extLst>
              <a:ext uri="{FF2B5EF4-FFF2-40B4-BE49-F238E27FC236}">
                <a16:creationId xmlns:a16="http://schemas.microsoft.com/office/drawing/2014/main" id="{E988D42B-C422-20C4-E51F-A63564EE1675}"/>
              </a:ext>
            </a:extLst>
          </p:cNvPr>
          <p:cNvSpPr txBox="1"/>
          <p:nvPr/>
        </p:nvSpPr>
        <p:spPr>
          <a:xfrm>
            <a:off x="11571679" y="2777763"/>
            <a:ext cx="3032418" cy="4715458"/>
          </a:xfrm>
          <a:prstGeom prst="rect">
            <a:avLst/>
          </a:prstGeom>
          <a:noFill/>
        </p:spPr>
        <p:txBody>
          <a:bodyPr wrap="square" rtlCol="0">
            <a:spAutoFit/>
          </a:bodyPr>
          <a:lstStyle/>
          <a:p>
            <a:pPr algn="l">
              <a:lnSpc>
                <a:spcPts val="1500"/>
              </a:lnSpc>
            </a:pPr>
            <a:endParaRPr lang="en-GB" sz="1100" u="none" strike="noStrike" baseline="0" dirty="0">
              <a:solidFill>
                <a:srgbClr val="192D39"/>
              </a:solidFill>
              <a:latin typeface="Tahoma" panose="020B0604030504040204" pitchFamily="34" charset="0"/>
            </a:endParaRPr>
          </a:p>
          <a:p>
            <a:pPr>
              <a:lnSpc>
                <a:spcPts val="1500"/>
              </a:lnSpc>
            </a:pPr>
            <a: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We can turn heat from our generator exhausts into useable energy. A single ORC unit setup next to your generator saves about 300,000 litres of fuel per year, or about six fuel trucks. As diesel gensets convert only 40% of the fuel energy into electricity,</a:t>
            </a:r>
            <a:b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br>
            <a: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the rest is wasted. </a:t>
            </a:r>
          </a:p>
          <a:p>
            <a:pPr>
              <a:lnSpc>
                <a:spcPts val="600"/>
              </a:lnSpc>
            </a:pPr>
            <a: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ORC technology converts the exhaust gas heat into additional power and thereby reduces the fuel consumption </a:t>
            </a:r>
            <a:b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br>
            <a: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of the genset by 5-10%. </a:t>
            </a:r>
          </a:p>
          <a:p>
            <a:pPr>
              <a:lnSpc>
                <a:spcPts val="1500"/>
              </a:lnSpc>
            </a:pPr>
            <a:r>
              <a:rPr lang="en-GB" sz="1100" dirty="0">
                <a:solidFill>
                  <a:srgbClr val="192D39"/>
                </a:solidFill>
                <a:latin typeface="Tahoma" panose="020B0604030504040204" pitchFamily="34" charset="0"/>
                <a:ea typeface="Tahoma" panose="020B0604030504040204" pitchFamily="34" charset="0"/>
                <a:cs typeface="Tahoma" panose="020B0604030504040204" pitchFamily="34" charset="0"/>
              </a:rPr>
              <a:t>     </a:t>
            </a:r>
          </a:p>
          <a:p>
            <a:pPr>
              <a:lnSpc>
                <a:spcPts val="1500"/>
              </a:lnSpc>
            </a:pPr>
            <a:r>
              <a:rPr lang="en-GB" sz="1100" b="1" dirty="0">
                <a:solidFill>
                  <a:srgbClr val="192D39"/>
                </a:solidFill>
                <a:latin typeface="Tahoma" panose="020B0604030504040204" pitchFamily="34" charset="0"/>
                <a:ea typeface="Tahoma" panose="020B0604030504040204" pitchFamily="34" charset="0"/>
                <a:cs typeface="Tahoma" panose="020B0604030504040204" pitchFamily="34" charset="0"/>
              </a:rPr>
              <a:t>Lower your carbon footprint and</a:t>
            </a:r>
          </a:p>
          <a:p>
            <a:pPr>
              <a:lnSpc>
                <a:spcPts val="1500"/>
              </a:lnSpc>
            </a:pPr>
            <a:r>
              <a:rPr lang="en-GB" sz="1100" b="1" dirty="0">
                <a:solidFill>
                  <a:srgbClr val="192D39"/>
                </a:solidFill>
                <a:latin typeface="Tahoma" panose="020B0604030504040204" pitchFamily="34" charset="0"/>
                <a:ea typeface="Tahoma" panose="020B0604030504040204" pitchFamily="34" charset="0"/>
                <a:cs typeface="Tahoma" panose="020B0604030504040204" pitchFamily="34" charset="0"/>
              </a:rPr>
              <a:t>save fuel:</a:t>
            </a:r>
          </a:p>
          <a:p>
            <a:pPr>
              <a:lnSpc>
                <a:spcPts val="1100"/>
              </a:lnSpc>
            </a:pPr>
            <a:r>
              <a:rPr lang="en-GB" sz="1100" b="1"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   </a:t>
            </a:r>
            <a:endParaRPr lang="en-GB" sz="18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endParaRPr>
          </a:p>
          <a:p>
            <a:pPr marL="171450" indent="-171450">
              <a:lnSpc>
                <a:spcPts val="1500"/>
              </a:lnSpc>
              <a:buClr>
                <a:srgbClr val="F26838"/>
              </a:buClr>
              <a:buSzPct val="110000"/>
              <a:buFont typeface="Wingdings" panose="05000000000000000000" pitchFamily="2" charset="2"/>
              <a:buChar char="§"/>
            </a:pPr>
            <a: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Ships in two stackable 20 ft shipping containers</a:t>
            </a:r>
          </a:p>
          <a:p>
            <a:pPr marL="171450" indent="-171450">
              <a:lnSpc>
                <a:spcPts val="1500"/>
              </a:lnSpc>
              <a:buClr>
                <a:srgbClr val="F26838"/>
              </a:buClr>
              <a:buSzPct val="110000"/>
              <a:buFont typeface="Wingdings" panose="05000000000000000000" pitchFamily="2" charset="2"/>
              <a:buChar char="§"/>
            </a:pPr>
            <a: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No interference with genset performance or project operation</a:t>
            </a:r>
          </a:p>
          <a:p>
            <a:pPr marL="171450" indent="-171450">
              <a:lnSpc>
                <a:spcPts val="1500"/>
              </a:lnSpc>
              <a:buClr>
                <a:srgbClr val="F26838"/>
              </a:buClr>
              <a:buSzPct val="110000"/>
              <a:buFont typeface="Wingdings" panose="05000000000000000000" pitchFamily="2" charset="2"/>
              <a:buChar char="§"/>
            </a:pPr>
            <a: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Stress tested under intense humidity and ambient heat of more than 50°C</a:t>
            </a:r>
          </a:p>
          <a:p>
            <a:pPr marL="171450" indent="-171450">
              <a:lnSpc>
                <a:spcPts val="1500"/>
              </a:lnSpc>
              <a:buClr>
                <a:srgbClr val="F26838"/>
              </a:buClr>
              <a:buSzPct val="110000"/>
              <a:buFont typeface="Wingdings" panose="05000000000000000000" pitchFamily="2" charset="2"/>
              <a:buChar char="§"/>
            </a:pPr>
            <a:r>
              <a:rPr lang="en-GB" sz="1100" b="0" i="0" u="none" strike="noStrike" baseline="0" dirty="0">
                <a:solidFill>
                  <a:srgbClr val="192D39"/>
                </a:solidFill>
                <a:latin typeface="Tahoma" panose="020B0604030504040204" pitchFamily="34" charset="0"/>
                <a:ea typeface="Tahoma" panose="020B0604030504040204" pitchFamily="34" charset="0"/>
                <a:cs typeface="Tahoma" panose="020B0604030504040204" pitchFamily="34" charset="0"/>
              </a:rPr>
              <a:t>Runs without supervision – remotely controlled </a:t>
            </a:r>
            <a:endParaRPr lang="en-GB" sz="800" b="1" dirty="0">
              <a:solidFill>
                <a:srgbClr val="192D39"/>
              </a:solidFill>
              <a:latin typeface="Tahoma" panose="020B0604030504040204" pitchFamily="34" charset="0"/>
              <a:ea typeface="Tahoma" panose="020B0604030504040204" pitchFamily="34" charset="0"/>
              <a:cs typeface="Tahoma" panose="020B0604030504040204" pitchFamily="34" charset="0"/>
            </a:endParaRPr>
          </a:p>
        </p:txBody>
      </p:sp>
      <p:pic>
        <p:nvPicPr>
          <p:cNvPr id="17" name="Picture 16">
            <a:extLst>
              <a:ext uri="{FF2B5EF4-FFF2-40B4-BE49-F238E27FC236}">
                <a16:creationId xmlns:a16="http://schemas.microsoft.com/office/drawing/2014/main" id="{16257B68-DBD8-D514-C848-8708677C80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0863262" cy="6756949"/>
          </a:xfrm>
          <a:prstGeom prst="rect">
            <a:avLst/>
          </a:prstGeom>
        </p:spPr>
      </p:pic>
      <p:pic>
        <p:nvPicPr>
          <p:cNvPr id="22" name="Picture 21">
            <a:extLst>
              <a:ext uri="{FF2B5EF4-FFF2-40B4-BE49-F238E27FC236}">
                <a16:creationId xmlns:a16="http://schemas.microsoft.com/office/drawing/2014/main" id="{924829BE-F3FF-2580-D240-69ABC197C0A9}"/>
              </a:ext>
            </a:extLst>
          </p:cNvPr>
          <p:cNvPicPr>
            <a:picLocks noChangeAspect="1"/>
          </p:cNvPicPr>
          <p:nvPr/>
        </p:nvPicPr>
        <p:blipFill rotWithShape="1">
          <a:blip r:embed="rId4">
            <a:extLst>
              <a:ext uri="{28A0092B-C50C-407E-A947-70E740481C1C}">
                <a14:useLocalDpi xmlns:a14="http://schemas.microsoft.com/office/drawing/2010/main" val="0"/>
              </a:ext>
            </a:extLst>
          </a:blip>
          <a:srcRect r="2278"/>
          <a:stretch/>
        </p:blipFill>
        <p:spPr>
          <a:xfrm>
            <a:off x="7962103" y="7427913"/>
            <a:ext cx="953297" cy="975522"/>
          </a:xfrm>
          <a:prstGeom prst="rect">
            <a:avLst/>
          </a:prstGeom>
        </p:spPr>
      </p:pic>
      <p:sp>
        <p:nvSpPr>
          <p:cNvPr id="23" name="TextBox 22">
            <a:extLst>
              <a:ext uri="{FF2B5EF4-FFF2-40B4-BE49-F238E27FC236}">
                <a16:creationId xmlns:a16="http://schemas.microsoft.com/office/drawing/2014/main" id="{00BDC46C-4C95-A943-1B01-ACBB7871440B}"/>
              </a:ext>
            </a:extLst>
          </p:cNvPr>
          <p:cNvSpPr txBox="1"/>
          <p:nvPr/>
        </p:nvSpPr>
        <p:spPr>
          <a:xfrm>
            <a:off x="7912100" y="8579802"/>
            <a:ext cx="2821214" cy="1477328"/>
          </a:xfrm>
          <a:prstGeom prst="rect">
            <a:avLst/>
          </a:prstGeom>
          <a:noFill/>
        </p:spPr>
        <p:txBody>
          <a:bodyPr wrap="square" rtlCol="0">
            <a:spAutoFit/>
          </a:bodyPr>
          <a:lstStyle/>
          <a:p>
            <a:r>
              <a:rPr lang="en-GB" sz="1800" b="1" i="0" u="none" strike="noStrike" baseline="0" dirty="0">
                <a:solidFill>
                  <a:srgbClr val="FFFFFF"/>
                </a:solidFill>
                <a:latin typeface="Tahoma" panose="020B0604030504040204" pitchFamily="34" charset="0"/>
                <a:ea typeface="Tahoma" panose="020B0604030504040204" pitchFamily="34" charset="0"/>
                <a:cs typeface="Tahoma" panose="020B0604030504040204" pitchFamily="34" charset="0"/>
              </a:rPr>
              <a:t>Talk to us today</a:t>
            </a:r>
          </a:p>
          <a:p>
            <a:r>
              <a:rPr lang="en-GB" sz="1800" b="0" i="0" u="none" strike="noStrike" baseline="0" dirty="0">
                <a:solidFill>
                  <a:srgbClr val="FFFFFF"/>
                </a:solidFill>
                <a:latin typeface="Tahoma" panose="020B0604030504040204" pitchFamily="34" charset="0"/>
                <a:ea typeface="Tahoma" panose="020B0604030504040204" pitchFamily="34" charset="0"/>
                <a:cs typeface="Tahoma" panose="020B0604030504040204" pitchFamily="34" charset="0"/>
              </a:rPr>
              <a:t>We can help work out the right solution for your mine or project: </a:t>
            </a:r>
          </a:p>
          <a:p>
            <a:r>
              <a:rPr lang="en-GB" sz="1800" b="1" i="0" u="none" strike="noStrike" baseline="0" dirty="0">
                <a:solidFill>
                  <a:srgbClr val="FFFFFF"/>
                </a:solidFill>
                <a:latin typeface="Tahoma" panose="020B0604030504040204" pitchFamily="34" charset="0"/>
                <a:ea typeface="Tahoma" panose="020B0604030504040204" pitchFamily="34" charset="0"/>
                <a:cs typeface="Tahoma" panose="020B0604030504040204" pitchFamily="34" charset="0"/>
              </a:rPr>
              <a:t>1800 808 109</a:t>
            </a:r>
            <a:endParaRPr lang="en-GB"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45029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5296</TotalTime>
  <Words>6063</Words>
  <Application>Microsoft Macintosh PowerPoint</Application>
  <PresentationFormat>Custom</PresentationFormat>
  <Paragraphs>742</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Calibri</vt:lpstr>
      <vt:lpstr>Calibri Light</vt:lpstr>
      <vt:lpstr>Franklin Gothic Demi</vt:lpstr>
      <vt:lpstr>Tahoma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Ulloa-James</dc:creator>
  <cp:lastModifiedBy>Sahna Iqbal</cp:lastModifiedBy>
  <cp:revision>91</cp:revision>
  <dcterms:created xsi:type="dcterms:W3CDTF">2022-06-23T08:10:36Z</dcterms:created>
  <dcterms:modified xsi:type="dcterms:W3CDTF">2022-07-25T15:31:19Z</dcterms:modified>
</cp:coreProperties>
</file>